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0"/>
  </p:notesMasterIdLst>
  <p:sldIdLst>
    <p:sldId id="256" r:id="rId2"/>
    <p:sldId id="257" r:id="rId3"/>
    <p:sldId id="314" r:id="rId4"/>
    <p:sldId id="258" r:id="rId5"/>
    <p:sldId id="259" r:id="rId6"/>
    <p:sldId id="261" r:id="rId7"/>
    <p:sldId id="263" r:id="rId8"/>
    <p:sldId id="264" r:id="rId9"/>
    <p:sldId id="265" r:id="rId10"/>
    <p:sldId id="266" r:id="rId11"/>
    <p:sldId id="267" r:id="rId12"/>
    <p:sldId id="269" r:id="rId13"/>
    <p:sldId id="270" r:id="rId14"/>
    <p:sldId id="268" r:id="rId15"/>
    <p:sldId id="271" r:id="rId16"/>
    <p:sldId id="272" r:id="rId17"/>
    <p:sldId id="273" r:id="rId18"/>
    <p:sldId id="315" r:id="rId19"/>
    <p:sldId id="309" r:id="rId20"/>
    <p:sldId id="310" r:id="rId21"/>
    <p:sldId id="311" r:id="rId22"/>
    <p:sldId id="262" r:id="rId23"/>
    <p:sldId id="312" r:id="rId24"/>
    <p:sldId id="316" r:id="rId25"/>
    <p:sldId id="274" r:id="rId26"/>
    <p:sldId id="276" r:id="rId27"/>
    <p:sldId id="277" r:id="rId28"/>
    <p:sldId id="278" r:id="rId29"/>
    <p:sldId id="279" r:id="rId30"/>
    <p:sldId id="280" r:id="rId31"/>
    <p:sldId id="281" r:id="rId32"/>
    <p:sldId id="282" r:id="rId33"/>
    <p:sldId id="320" r:id="rId34"/>
    <p:sldId id="317" r:id="rId35"/>
    <p:sldId id="285" r:id="rId36"/>
    <p:sldId id="287" r:id="rId37"/>
    <p:sldId id="288" r:id="rId38"/>
    <p:sldId id="286" r:id="rId39"/>
    <p:sldId id="290" r:id="rId40"/>
    <p:sldId id="305" r:id="rId41"/>
    <p:sldId id="289" r:id="rId42"/>
    <p:sldId id="306" r:id="rId43"/>
    <p:sldId id="291" r:id="rId44"/>
    <p:sldId id="319" r:id="rId45"/>
    <p:sldId id="313" r:id="rId46"/>
    <p:sldId id="318" r:id="rId47"/>
    <p:sldId id="294" r:id="rId48"/>
    <p:sldId id="295" r:id="rId49"/>
    <p:sldId id="296" r:id="rId50"/>
    <p:sldId id="297" r:id="rId51"/>
    <p:sldId id="298" r:id="rId52"/>
    <p:sldId id="299" r:id="rId53"/>
    <p:sldId id="300" r:id="rId54"/>
    <p:sldId id="301" r:id="rId55"/>
    <p:sldId id="302" r:id="rId56"/>
    <p:sldId id="303" r:id="rId57"/>
    <p:sldId id="304" r:id="rId58"/>
    <p:sldId id="284" r:id="rId59"/>
  </p:sldIdLst>
  <p:sldSz cx="9144000" cy="5143500" type="screen16x9"/>
  <p:notesSz cx="6858000" cy="9144000"/>
  <p:embeddedFontLst>
    <p:embeddedFont>
      <p:font typeface="Georgia" panose="02040502050405020303" pitchFamily="18" charset="0"/>
      <p:regular r:id="rId61"/>
      <p:bold r:id="rId62"/>
      <p:italic r:id="rId63"/>
      <p:boldItalic r:id="rId64"/>
    </p:embeddedFont>
    <p:embeddedFont>
      <p:font typeface="Oswald" pitchFamily="2" charset="77"/>
      <p:regular r:id="rId65"/>
      <p:bold r:id="rId66"/>
    </p:embeddedFont>
    <p:embeddedFont>
      <p:font typeface="Proxima Nova" panose="02000506030000020004" pitchFamily="2" charset="0"/>
      <p:regular r:id="rId67"/>
      <p:bold r:id="rId68"/>
      <p:italic r:id="rId69"/>
      <p:boldItalic r:id="rId70"/>
    </p:embeddedFont>
    <p:embeddedFont>
      <p:font typeface="Source Code Pro" panose="020B0509030403020204" pitchFamily="49" charset="77"/>
      <p:regular r:id="rId71"/>
      <p:bold r:id="rId72"/>
    </p:embeddedFont>
    <p:embeddedFont>
      <p:font typeface="Verdana" panose="020B0604030504040204" pitchFamily="34" charset="0"/>
      <p:regular r:id="rId73"/>
      <p:bold r:id="rId74"/>
      <p:italic r:id="rId75"/>
      <p:boldItalic r:id="rId7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EDA8043-D8F2-4EBD-87DC-F941F19E4C3B}">
  <a:tblStyle styleId="{5EDA8043-D8F2-4EBD-87DC-F941F19E4C3B}"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63"/>
  </p:normalViewPr>
  <p:slideViewPr>
    <p:cSldViewPr snapToGrid="0">
      <p:cViewPr varScale="1">
        <p:scale>
          <a:sx n="156" d="100"/>
          <a:sy n="156" d="100"/>
        </p:scale>
        <p:origin x="360" y="17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87430154-F4F3-40D9-BA1C-A181747EF3D3}"/>
    <pc:docChg chg="modSld sldOrd">
      <pc:chgData name="" userId="" providerId="" clId="Web-{87430154-F4F3-40D9-BA1C-A181747EF3D3}" dt="2019-06-25T16:15:06.573" v="24" actId="20577"/>
      <pc:docMkLst>
        <pc:docMk/>
      </pc:docMkLst>
      <pc:sldChg chg="modSp">
        <pc:chgData name="" userId="" providerId="" clId="Web-{87430154-F4F3-40D9-BA1C-A181747EF3D3}" dt="2019-06-25T16:13:25.010" v="5" actId="20577"/>
        <pc:sldMkLst>
          <pc:docMk/>
          <pc:sldMk cId="0" sldId="286"/>
        </pc:sldMkLst>
        <pc:spChg chg="mod">
          <ac:chgData name="" userId="" providerId="" clId="Web-{87430154-F4F3-40D9-BA1C-A181747EF3D3}" dt="2019-06-25T16:13:25.010" v="5" actId="20577"/>
          <ac:spMkLst>
            <pc:docMk/>
            <pc:sldMk cId="0" sldId="286"/>
            <ac:spMk id="296" creationId="{00000000-0000-0000-0000-000000000000}"/>
          </ac:spMkLst>
        </pc:spChg>
      </pc:sldChg>
      <pc:sldChg chg="ord">
        <pc:chgData name="" userId="" providerId="" clId="Web-{87430154-F4F3-40D9-BA1C-A181747EF3D3}" dt="2019-06-25T16:13:35.042" v="6"/>
        <pc:sldMkLst>
          <pc:docMk/>
          <pc:sldMk cId="0" sldId="289"/>
        </pc:sldMkLst>
      </pc:sldChg>
      <pc:sldChg chg="modSp">
        <pc:chgData name="" userId="" providerId="" clId="Web-{87430154-F4F3-40D9-BA1C-A181747EF3D3}" dt="2019-06-25T16:14:23.558" v="17" actId="20577"/>
        <pc:sldMkLst>
          <pc:docMk/>
          <pc:sldMk cId="1025659741" sldId="291"/>
        </pc:sldMkLst>
        <pc:spChg chg="mod">
          <ac:chgData name="" userId="" providerId="" clId="Web-{87430154-F4F3-40D9-BA1C-A181747EF3D3}" dt="2019-06-25T16:14:23.558" v="17" actId="20577"/>
          <ac:spMkLst>
            <pc:docMk/>
            <pc:sldMk cId="1025659741" sldId="291"/>
            <ac:spMk id="332" creationId="{00000000-0000-0000-0000-000000000000}"/>
          </ac:spMkLst>
        </pc:spChg>
      </pc:sldChg>
      <pc:sldChg chg="modSp">
        <pc:chgData name="" userId="" providerId="" clId="Web-{87430154-F4F3-40D9-BA1C-A181747EF3D3}" dt="2019-06-25T16:15:06.573" v="24" actId="20577"/>
        <pc:sldMkLst>
          <pc:docMk/>
          <pc:sldMk cId="1722813668" sldId="313"/>
        </pc:sldMkLst>
        <pc:spChg chg="mod">
          <ac:chgData name="" userId="" providerId="" clId="Web-{87430154-F4F3-40D9-BA1C-A181747EF3D3}" dt="2019-06-25T16:15:06.573" v="24" actId="20577"/>
          <ac:spMkLst>
            <pc:docMk/>
            <pc:sldMk cId="1722813668" sldId="313"/>
            <ac:spMk id="3" creationId="{C7AF2AEB-6BFA-5442-95BB-D13ED7AF528E}"/>
          </ac:spMkLst>
        </pc:spChg>
      </pc:sldChg>
    </pc:docChg>
  </pc:docChgLst>
  <pc:docChgLst>
    <pc:chgData clId="Web-{374ACA3C-435E-4C0A-989C-9D675476F3E8}"/>
    <pc:docChg chg="modSld">
      <pc:chgData name="" userId="" providerId="" clId="Web-{374ACA3C-435E-4C0A-989C-9D675476F3E8}" dt="2019-06-25T16:24:00.169" v="11" actId="20577"/>
      <pc:docMkLst>
        <pc:docMk/>
      </pc:docMkLst>
      <pc:sldChg chg="modSp">
        <pc:chgData name="" userId="" providerId="" clId="Web-{374ACA3C-435E-4C0A-989C-9D675476F3E8}" dt="2019-06-25T16:24:00.169" v="11" actId="20577"/>
        <pc:sldMkLst>
          <pc:docMk/>
          <pc:sldMk cId="1025659741" sldId="291"/>
        </pc:sldMkLst>
        <pc:spChg chg="mod">
          <ac:chgData name="" userId="" providerId="" clId="Web-{374ACA3C-435E-4C0A-989C-9D675476F3E8}" dt="2019-06-25T16:24:00.169" v="11" actId="20577"/>
          <ac:spMkLst>
            <pc:docMk/>
            <pc:sldMk cId="1025659741" sldId="291"/>
            <ac:spMk id="332" creationId="{00000000-0000-0000-0000-000000000000}"/>
          </ac:spMkLst>
        </pc:spChg>
      </pc:sldChg>
    </pc:docChg>
  </pc:docChgLst>
  <pc:docChgLst>
    <pc:chgData clId="Web-{8ABA510B-D1BD-4A90-8FEB-49D70BD16D06}"/>
    <pc:docChg chg="addSld modSld">
      <pc:chgData name="" userId="" providerId="" clId="Web-{8ABA510B-D1BD-4A90-8FEB-49D70BD16D06}" dt="2019-06-25T18:26:49.487" v="42" actId="20577"/>
      <pc:docMkLst>
        <pc:docMk/>
      </pc:docMkLst>
      <pc:sldChg chg="modSp">
        <pc:chgData name="" userId="" providerId="" clId="Web-{8ABA510B-D1BD-4A90-8FEB-49D70BD16D06}" dt="2019-06-25T18:25:01.471" v="36" actId="20577"/>
        <pc:sldMkLst>
          <pc:docMk/>
          <pc:sldMk cId="0" sldId="258"/>
        </pc:sldMkLst>
        <pc:spChg chg="mod">
          <ac:chgData name="" userId="" providerId="" clId="Web-{8ABA510B-D1BD-4A90-8FEB-49D70BD16D06}" dt="2019-06-25T18:25:01.471" v="36" actId="20577"/>
          <ac:spMkLst>
            <pc:docMk/>
            <pc:sldMk cId="0" sldId="258"/>
            <ac:spMk id="76" creationId="{00000000-0000-0000-0000-000000000000}"/>
          </ac:spMkLst>
        </pc:spChg>
      </pc:sldChg>
      <pc:sldChg chg="modSp">
        <pc:chgData name="" userId="" providerId="" clId="Web-{8ABA510B-D1BD-4A90-8FEB-49D70BD16D06}" dt="2019-06-25T18:22:08.330" v="22" actId="20577"/>
        <pc:sldMkLst>
          <pc:docMk/>
          <pc:sldMk cId="0" sldId="261"/>
        </pc:sldMkLst>
        <pc:spChg chg="mod">
          <ac:chgData name="" userId="" providerId="" clId="Web-{8ABA510B-D1BD-4A90-8FEB-49D70BD16D06}" dt="2019-06-25T18:22:08.330" v="22" actId="20577"/>
          <ac:spMkLst>
            <pc:docMk/>
            <pc:sldMk cId="0" sldId="261"/>
            <ac:spMk id="98" creationId="{00000000-0000-0000-0000-000000000000}"/>
          </ac:spMkLst>
        </pc:spChg>
      </pc:sldChg>
      <pc:sldChg chg="modSp">
        <pc:chgData name="" userId="" providerId="" clId="Web-{8ABA510B-D1BD-4A90-8FEB-49D70BD16D06}" dt="2019-06-25T18:19:21.720" v="1" actId="20577"/>
        <pc:sldMkLst>
          <pc:docMk/>
          <pc:sldMk cId="0" sldId="288"/>
        </pc:sldMkLst>
        <pc:spChg chg="mod">
          <ac:chgData name="" userId="" providerId="" clId="Web-{8ABA510B-D1BD-4A90-8FEB-49D70BD16D06}" dt="2019-06-25T18:19:21.720" v="1" actId="20577"/>
          <ac:spMkLst>
            <pc:docMk/>
            <pc:sldMk cId="0" sldId="288"/>
            <ac:spMk id="308" creationId="{00000000-0000-0000-0000-000000000000}"/>
          </ac:spMkLst>
        </pc:spChg>
      </pc:sldChg>
      <pc:sldChg chg="modSp">
        <pc:chgData name="" userId="" providerId="" clId="Web-{8ABA510B-D1BD-4A90-8FEB-49D70BD16D06}" dt="2019-06-25T18:26:49.487" v="42" actId="20577"/>
        <pc:sldMkLst>
          <pc:docMk/>
          <pc:sldMk cId="1722813668" sldId="313"/>
        </pc:sldMkLst>
        <pc:spChg chg="mod">
          <ac:chgData name="" userId="" providerId="" clId="Web-{8ABA510B-D1BD-4A90-8FEB-49D70BD16D06}" dt="2019-06-25T18:26:49.487" v="42" actId="20577"/>
          <ac:spMkLst>
            <pc:docMk/>
            <pc:sldMk cId="1722813668" sldId="313"/>
            <ac:spMk id="3" creationId="{C7AF2AEB-6BFA-5442-95BB-D13ED7AF528E}"/>
          </ac:spMkLst>
        </pc:spChg>
      </pc:sldChg>
      <pc:sldChg chg="add replId">
        <pc:chgData name="" userId="" providerId="" clId="Web-{8ABA510B-D1BD-4A90-8FEB-49D70BD16D06}" dt="2019-06-25T18:19:48.971" v="2"/>
        <pc:sldMkLst>
          <pc:docMk/>
          <pc:sldMk cId="2964054509" sldId="319"/>
        </pc:sldMkLst>
      </pc:sldChg>
    </pc:docChg>
  </pc:docChgLst>
  <pc:docChgLst>
    <pc:chgData clId="Web-{27C8494A-A335-40E7-90D4-2385EF780856}"/>
    <pc:docChg chg="addSld delSld modSld sldOrd">
      <pc:chgData name="" userId="" providerId="" clId="Web-{27C8494A-A335-40E7-90D4-2385EF780856}" dt="2019-06-25T16:05:29.869" v="239" actId="20577"/>
      <pc:docMkLst>
        <pc:docMk/>
      </pc:docMkLst>
      <pc:sldChg chg="modSp">
        <pc:chgData name="" userId="" providerId="" clId="Web-{27C8494A-A335-40E7-90D4-2385EF780856}" dt="2019-06-25T15:38:55.177" v="43" actId="20577"/>
        <pc:sldMkLst>
          <pc:docMk/>
          <pc:sldMk cId="0" sldId="259"/>
        </pc:sldMkLst>
        <pc:spChg chg="mod">
          <ac:chgData name="" userId="" providerId="" clId="Web-{27C8494A-A335-40E7-90D4-2385EF780856}" dt="2019-06-25T15:38:53.130" v="41" actId="20577"/>
          <ac:spMkLst>
            <pc:docMk/>
            <pc:sldMk cId="0" sldId="259"/>
            <ac:spMk id="84" creationId="{00000000-0000-0000-0000-000000000000}"/>
          </ac:spMkLst>
        </pc:spChg>
        <pc:spChg chg="mod">
          <ac:chgData name="" userId="" providerId="" clId="Web-{27C8494A-A335-40E7-90D4-2385EF780856}" dt="2019-06-25T15:38:55.177" v="43" actId="20577"/>
          <ac:spMkLst>
            <pc:docMk/>
            <pc:sldMk cId="0" sldId="259"/>
            <ac:spMk id="85" creationId="{00000000-0000-0000-0000-000000000000}"/>
          </ac:spMkLst>
        </pc:spChg>
      </pc:sldChg>
      <pc:sldChg chg="modSp">
        <pc:chgData name="" userId="" providerId="" clId="Web-{27C8494A-A335-40E7-90D4-2385EF780856}" dt="2019-06-25T15:38:42.333" v="39" actId="20577"/>
        <pc:sldMkLst>
          <pc:docMk/>
          <pc:sldMk cId="0" sldId="261"/>
        </pc:sldMkLst>
        <pc:spChg chg="mod">
          <ac:chgData name="" userId="" providerId="" clId="Web-{27C8494A-A335-40E7-90D4-2385EF780856}" dt="2019-06-25T15:38:42.333" v="39" actId="20577"/>
          <ac:spMkLst>
            <pc:docMk/>
            <pc:sldMk cId="0" sldId="261"/>
            <ac:spMk id="96" creationId="{00000000-0000-0000-0000-000000000000}"/>
          </ac:spMkLst>
        </pc:spChg>
      </pc:sldChg>
      <pc:sldChg chg="modSp">
        <pc:chgData name="" userId="" providerId="" clId="Web-{27C8494A-A335-40E7-90D4-2385EF780856}" dt="2019-06-25T15:36:28.051" v="18" actId="20577"/>
        <pc:sldMkLst>
          <pc:docMk/>
          <pc:sldMk cId="2115388582" sldId="263"/>
        </pc:sldMkLst>
        <pc:spChg chg="mod">
          <ac:chgData name="" userId="" providerId="" clId="Web-{27C8494A-A335-40E7-90D4-2385EF780856}" dt="2019-06-25T15:36:28.051" v="18" actId="20577"/>
          <ac:spMkLst>
            <pc:docMk/>
            <pc:sldMk cId="2115388582" sldId="263"/>
            <ac:spMk id="109" creationId="{00000000-0000-0000-0000-000000000000}"/>
          </ac:spMkLst>
        </pc:spChg>
      </pc:sldChg>
      <pc:sldChg chg="ord">
        <pc:chgData name="" userId="" providerId="" clId="Web-{27C8494A-A335-40E7-90D4-2385EF780856}" dt="2019-06-25T16:04:25.463" v="235"/>
        <pc:sldMkLst>
          <pc:docMk/>
          <pc:sldMk cId="0" sldId="269"/>
        </pc:sldMkLst>
      </pc:sldChg>
      <pc:sldChg chg="modSp ord">
        <pc:chgData name="" userId="" providerId="" clId="Web-{27C8494A-A335-40E7-90D4-2385EF780856}" dt="2019-06-25T15:46:23.568" v="105" actId="20577"/>
        <pc:sldMkLst>
          <pc:docMk/>
          <pc:sldMk cId="0" sldId="270"/>
        </pc:sldMkLst>
        <pc:spChg chg="mod">
          <ac:chgData name="" userId="" providerId="" clId="Web-{27C8494A-A335-40E7-90D4-2385EF780856}" dt="2019-06-25T15:46:23.568" v="105" actId="20577"/>
          <ac:spMkLst>
            <pc:docMk/>
            <pc:sldMk cId="0" sldId="270"/>
            <ac:spMk id="172" creationId="{00000000-0000-0000-0000-000000000000}"/>
          </ac:spMkLst>
        </pc:spChg>
      </pc:sldChg>
      <pc:sldChg chg="ord">
        <pc:chgData name="" userId="" providerId="" clId="Web-{27C8494A-A335-40E7-90D4-2385EF780856}" dt="2019-06-25T15:40:03.208" v="44"/>
        <pc:sldMkLst>
          <pc:docMk/>
          <pc:sldMk cId="0" sldId="271"/>
        </pc:sldMkLst>
      </pc:sldChg>
      <pc:sldChg chg="ord">
        <pc:chgData name="" userId="" providerId="" clId="Web-{27C8494A-A335-40E7-90D4-2385EF780856}" dt="2019-06-25T16:04:54.462" v="237"/>
        <pc:sldMkLst>
          <pc:docMk/>
          <pc:sldMk cId="0" sldId="272"/>
        </pc:sldMkLst>
      </pc:sldChg>
      <pc:sldChg chg="ord">
        <pc:chgData name="" userId="" providerId="" clId="Web-{27C8494A-A335-40E7-90D4-2385EF780856}" dt="2019-06-25T16:04:54.462" v="236"/>
        <pc:sldMkLst>
          <pc:docMk/>
          <pc:sldMk cId="0" sldId="273"/>
        </pc:sldMkLst>
      </pc:sldChg>
      <pc:sldChg chg="del">
        <pc:chgData name="" userId="" providerId="" clId="Web-{27C8494A-A335-40E7-90D4-2385EF780856}" dt="2019-06-25T15:48:32.131" v="112"/>
        <pc:sldMkLst>
          <pc:docMk/>
          <pc:sldMk cId="0" sldId="275"/>
        </pc:sldMkLst>
      </pc:sldChg>
      <pc:sldChg chg="modSp">
        <pc:chgData name="" userId="" providerId="" clId="Web-{27C8494A-A335-40E7-90D4-2385EF780856}" dt="2019-06-25T16:05:29.869" v="239" actId="20577"/>
        <pc:sldMkLst>
          <pc:docMk/>
          <pc:sldMk cId="0" sldId="277"/>
        </pc:sldMkLst>
        <pc:spChg chg="mod">
          <ac:chgData name="" userId="" providerId="" clId="Web-{27C8494A-A335-40E7-90D4-2385EF780856}" dt="2019-06-25T16:05:29.869" v="239" actId="20577"/>
          <ac:spMkLst>
            <pc:docMk/>
            <pc:sldMk cId="0" sldId="277"/>
            <ac:spMk id="225" creationId="{00000000-0000-0000-0000-000000000000}"/>
          </ac:spMkLst>
        </pc:spChg>
      </pc:sldChg>
      <pc:sldChg chg="modSp">
        <pc:chgData name="" userId="" providerId="" clId="Web-{27C8494A-A335-40E7-90D4-2385EF780856}" dt="2019-06-25T15:48:59.475" v="121" actId="20577"/>
        <pc:sldMkLst>
          <pc:docMk/>
          <pc:sldMk cId="0" sldId="281"/>
        </pc:sldMkLst>
        <pc:spChg chg="mod">
          <ac:chgData name="" userId="" providerId="" clId="Web-{27C8494A-A335-40E7-90D4-2385EF780856}" dt="2019-06-25T15:48:59.475" v="121" actId="20577"/>
          <ac:spMkLst>
            <pc:docMk/>
            <pc:sldMk cId="0" sldId="281"/>
            <ac:spMk id="251" creationId="{00000000-0000-0000-0000-000000000000}"/>
          </ac:spMkLst>
        </pc:spChg>
      </pc:sldChg>
      <pc:sldChg chg="del">
        <pc:chgData name="" userId="" providerId="" clId="Web-{27C8494A-A335-40E7-90D4-2385EF780856}" dt="2019-06-25T15:51:12.522" v="148"/>
        <pc:sldMkLst>
          <pc:docMk/>
          <pc:sldMk cId="0" sldId="283"/>
        </pc:sldMkLst>
      </pc:sldChg>
      <pc:sldChg chg="modSp">
        <pc:chgData name="" userId="" providerId="" clId="Web-{27C8494A-A335-40E7-90D4-2385EF780856}" dt="2019-06-25T15:58:26.055" v="205" actId="20577"/>
        <pc:sldMkLst>
          <pc:docMk/>
          <pc:sldMk cId="0" sldId="285"/>
        </pc:sldMkLst>
        <pc:spChg chg="mod">
          <ac:chgData name="" userId="" providerId="" clId="Web-{27C8494A-A335-40E7-90D4-2385EF780856}" dt="2019-06-25T15:34:22.879" v="16" actId="20577"/>
          <ac:spMkLst>
            <pc:docMk/>
            <pc:sldMk cId="0" sldId="285"/>
            <ac:spMk id="289" creationId="{00000000-0000-0000-0000-000000000000}"/>
          </ac:spMkLst>
        </pc:spChg>
        <pc:spChg chg="mod">
          <ac:chgData name="" userId="" providerId="" clId="Web-{27C8494A-A335-40E7-90D4-2385EF780856}" dt="2019-06-25T15:58:26.055" v="205" actId="20577"/>
          <ac:spMkLst>
            <pc:docMk/>
            <pc:sldMk cId="0" sldId="285"/>
            <ac:spMk id="290" creationId="{00000000-0000-0000-0000-000000000000}"/>
          </ac:spMkLst>
        </pc:spChg>
      </pc:sldChg>
      <pc:sldChg chg="ord">
        <pc:chgData name="" userId="" providerId="" clId="Web-{27C8494A-A335-40E7-90D4-2385EF780856}" dt="2019-06-25T15:58:53.164" v="206"/>
        <pc:sldMkLst>
          <pc:docMk/>
          <pc:sldMk cId="0" sldId="286"/>
        </pc:sldMkLst>
      </pc:sldChg>
      <pc:sldChg chg="ord">
        <pc:chgData name="" userId="" providerId="" clId="Web-{27C8494A-A335-40E7-90D4-2385EF780856}" dt="2019-06-25T15:59:03.961" v="207"/>
        <pc:sldMkLst>
          <pc:docMk/>
          <pc:sldMk cId="0" sldId="288"/>
        </pc:sldMkLst>
      </pc:sldChg>
      <pc:sldChg chg="addSp delSp modSp">
        <pc:chgData name="" userId="" providerId="" clId="Web-{27C8494A-A335-40E7-90D4-2385EF780856}" dt="2019-06-25T16:02:32.416" v="233" actId="1076"/>
        <pc:sldMkLst>
          <pc:docMk/>
          <pc:sldMk cId="0" sldId="290"/>
        </pc:sldMkLst>
        <pc:spChg chg="mod">
          <ac:chgData name="" userId="" providerId="" clId="Web-{27C8494A-A335-40E7-90D4-2385EF780856}" dt="2019-06-25T15:57:29.648" v="200" actId="20577"/>
          <ac:spMkLst>
            <pc:docMk/>
            <pc:sldMk cId="0" sldId="290"/>
            <ac:spMk id="325" creationId="{00000000-0000-0000-0000-000000000000}"/>
          </ac:spMkLst>
        </pc:spChg>
        <pc:spChg chg="mod">
          <ac:chgData name="" userId="" providerId="" clId="Web-{27C8494A-A335-40E7-90D4-2385EF780856}" dt="2019-06-25T16:00:26.370" v="211" actId="14100"/>
          <ac:spMkLst>
            <pc:docMk/>
            <pc:sldMk cId="0" sldId="290"/>
            <ac:spMk id="326" creationId="{00000000-0000-0000-0000-000000000000}"/>
          </ac:spMkLst>
        </pc:spChg>
        <pc:picChg chg="add del">
          <ac:chgData name="" userId="" providerId="" clId="Web-{27C8494A-A335-40E7-90D4-2385EF780856}" dt="2019-06-25T16:00:51.055" v="215"/>
          <ac:picMkLst>
            <pc:docMk/>
            <pc:sldMk cId="0" sldId="290"/>
            <ac:picMk id="2" creationId="{D9607AFD-6F06-4F64-87AF-D8217C9AFF7B}"/>
          </ac:picMkLst>
        </pc:picChg>
        <pc:picChg chg="add del">
          <ac:chgData name="" userId="" providerId="" clId="Web-{27C8494A-A335-40E7-90D4-2385EF780856}" dt="2019-06-25T16:00:51.055" v="214"/>
          <ac:picMkLst>
            <pc:docMk/>
            <pc:sldMk cId="0" sldId="290"/>
            <ac:picMk id="3" creationId="{117C8618-F4B3-40BF-B2ED-4AFAA5E5CB21}"/>
          </ac:picMkLst>
        </pc:picChg>
        <pc:picChg chg="add mod">
          <ac:chgData name="" userId="" providerId="" clId="Web-{27C8494A-A335-40E7-90D4-2385EF780856}" dt="2019-06-25T16:02:26.884" v="231" actId="14100"/>
          <ac:picMkLst>
            <pc:docMk/>
            <pc:sldMk cId="0" sldId="290"/>
            <ac:picMk id="5" creationId="{C7BD41D2-825B-4B23-83DB-8DEDAF816934}"/>
          </ac:picMkLst>
        </pc:picChg>
        <pc:picChg chg="add mod">
          <ac:chgData name="" userId="" providerId="" clId="Web-{27C8494A-A335-40E7-90D4-2385EF780856}" dt="2019-06-25T16:02:32.416" v="233" actId="1076"/>
          <ac:picMkLst>
            <pc:docMk/>
            <pc:sldMk cId="0" sldId="290"/>
            <ac:picMk id="7" creationId="{57861BC4-2197-4D15-87D7-EC379C2C887C}"/>
          </ac:picMkLst>
        </pc:picChg>
        <pc:picChg chg="add mod">
          <ac:chgData name="" userId="" providerId="" clId="Web-{27C8494A-A335-40E7-90D4-2385EF780856}" dt="2019-06-25T16:02:26.587" v="227" actId="1076"/>
          <ac:picMkLst>
            <pc:docMk/>
            <pc:sldMk cId="0" sldId="290"/>
            <ac:picMk id="9" creationId="{51F9F340-5042-4C46-9776-76A6439BA4D8}"/>
          </ac:picMkLst>
        </pc:picChg>
        <pc:picChg chg="add mod">
          <ac:chgData name="" userId="" providerId="" clId="Web-{27C8494A-A335-40E7-90D4-2385EF780856}" dt="2019-06-25T16:02:26.743" v="229" actId="1076"/>
          <ac:picMkLst>
            <pc:docMk/>
            <pc:sldMk cId="0" sldId="290"/>
            <ac:picMk id="11" creationId="{FA94BD97-19A0-4B96-80FB-090996133495}"/>
          </ac:picMkLst>
        </pc:picChg>
      </pc:sldChg>
      <pc:sldChg chg="modSp">
        <pc:chgData name="" userId="" providerId="" clId="Web-{27C8494A-A335-40E7-90D4-2385EF780856}" dt="2019-06-25T15:57:13.789" v="196" actId="20577"/>
        <pc:sldMkLst>
          <pc:docMk/>
          <pc:sldMk cId="1025659741" sldId="291"/>
        </pc:sldMkLst>
        <pc:spChg chg="mod">
          <ac:chgData name="" userId="" providerId="" clId="Web-{27C8494A-A335-40E7-90D4-2385EF780856}" dt="2019-06-25T15:57:13.789" v="196" actId="20577"/>
          <ac:spMkLst>
            <pc:docMk/>
            <pc:sldMk cId="1025659741" sldId="291"/>
            <ac:spMk id="332" creationId="{00000000-0000-0000-0000-000000000000}"/>
          </ac:spMkLst>
        </pc:spChg>
      </pc:sldChg>
      <pc:sldChg chg="modSp">
        <pc:chgData name="" userId="" providerId="" clId="Web-{27C8494A-A335-40E7-90D4-2385EF780856}" dt="2019-06-25T16:02:25.727" v="223" actId="20577"/>
        <pc:sldMkLst>
          <pc:docMk/>
          <pc:sldMk cId="2723716390" sldId="300"/>
        </pc:sldMkLst>
        <pc:spChg chg="mod">
          <ac:chgData name="" userId="" providerId="" clId="Web-{27C8494A-A335-40E7-90D4-2385EF780856}" dt="2019-06-25T16:02:25.727" v="223" actId="20577"/>
          <ac:spMkLst>
            <pc:docMk/>
            <pc:sldMk cId="2723716390" sldId="300"/>
            <ac:spMk id="391" creationId="{00000000-0000-0000-0000-000000000000}"/>
          </ac:spMkLst>
        </pc:spChg>
      </pc:sldChg>
      <pc:sldChg chg="modSp">
        <pc:chgData name="" userId="" providerId="" clId="Web-{27C8494A-A335-40E7-90D4-2385EF780856}" dt="2019-06-25T15:37:44.489" v="36" actId="20577"/>
        <pc:sldMkLst>
          <pc:docMk/>
          <pc:sldMk cId="1611025552" sldId="309"/>
        </pc:sldMkLst>
        <pc:spChg chg="mod">
          <ac:chgData name="" userId="" providerId="" clId="Web-{27C8494A-A335-40E7-90D4-2385EF780856}" dt="2019-06-25T15:37:44.489" v="36" actId="20577"/>
          <ac:spMkLst>
            <pc:docMk/>
            <pc:sldMk cId="1611025552" sldId="309"/>
            <ac:spMk id="3" creationId="{77620BBA-5DA0-0C4A-B429-24F44085F9F9}"/>
          </ac:spMkLst>
        </pc:spChg>
      </pc:sldChg>
      <pc:sldChg chg="modSp ord">
        <pc:chgData name="" userId="" providerId="" clId="Web-{27C8494A-A335-40E7-90D4-2385EF780856}" dt="2019-06-25T15:44:11.568" v="85" actId="20577"/>
        <pc:sldMkLst>
          <pc:docMk/>
          <pc:sldMk cId="2645107110" sldId="310"/>
        </pc:sldMkLst>
        <pc:spChg chg="mod">
          <ac:chgData name="" userId="" providerId="" clId="Web-{27C8494A-A335-40E7-90D4-2385EF780856}" dt="2019-06-25T15:44:11.568" v="85" actId="20577"/>
          <ac:spMkLst>
            <pc:docMk/>
            <pc:sldMk cId="2645107110" sldId="310"/>
            <ac:spMk id="3" creationId="{4E13ABF1-89DF-664E-A075-3BB93EFB4DB6}"/>
          </ac:spMkLst>
        </pc:spChg>
      </pc:sldChg>
      <pc:sldChg chg="addSp delSp modSp">
        <pc:chgData name="" userId="" providerId="" clId="Web-{27C8494A-A335-40E7-90D4-2385EF780856}" dt="2019-06-25T15:43:28.459" v="82" actId="20577"/>
        <pc:sldMkLst>
          <pc:docMk/>
          <pc:sldMk cId="1602672739" sldId="311"/>
        </pc:sldMkLst>
        <pc:spChg chg="mod">
          <ac:chgData name="" userId="" providerId="" clId="Web-{27C8494A-A335-40E7-90D4-2385EF780856}" dt="2019-06-25T15:43:28.459" v="82" actId="20577"/>
          <ac:spMkLst>
            <pc:docMk/>
            <pc:sldMk cId="1602672739" sldId="311"/>
            <ac:spMk id="3" creationId="{16C48FD8-A97B-4A40-9158-B881FAB412F9}"/>
          </ac:spMkLst>
        </pc:spChg>
        <pc:spChg chg="add del mod">
          <ac:chgData name="" userId="" providerId="" clId="Web-{27C8494A-A335-40E7-90D4-2385EF780856}" dt="2019-06-25T15:42:41.630" v="66"/>
          <ac:spMkLst>
            <pc:docMk/>
            <pc:sldMk cId="1602672739" sldId="311"/>
            <ac:spMk id="4" creationId="{EBA4B40B-1255-41C3-BC21-6FB758B1F1EA}"/>
          </ac:spMkLst>
        </pc:spChg>
      </pc:sldChg>
      <pc:sldChg chg="ord">
        <pc:chgData name="" userId="" providerId="" clId="Web-{27C8494A-A335-40E7-90D4-2385EF780856}" dt="2019-06-25T16:05:14.947" v="238"/>
        <pc:sldMkLst>
          <pc:docMk/>
          <pc:sldMk cId="3461733722" sldId="312"/>
        </pc:sldMkLst>
      </pc:sldChg>
      <pc:sldChg chg="modSp">
        <pc:chgData name="" userId="" providerId="" clId="Web-{27C8494A-A335-40E7-90D4-2385EF780856}" dt="2019-06-25T15:56:32.414" v="192" actId="20577"/>
        <pc:sldMkLst>
          <pc:docMk/>
          <pc:sldMk cId="1722813668" sldId="313"/>
        </pc:sldMkLst>
        <pc:spChg chg="mod">
          <ac:chgData name="" userId="" providerId="" clId="Web-{27C8494A-A335-40E7-90D4-2385EF780856}" dt="2019-06-25T15:56:32.414" v="192" actId="20577"/>
          <ac:spMkLst>
            <pc:docMk/>
            <pc:sldMk cId="1722813668" sldId="313"/>
            <ac:spMk id="3" creationId="{C7AF2AEB-6BFA-5442-95BB-D13ED7AF528E}"/>
          </ac:spMkLst>
        </pc:spChg>
      </pc:sldChg>
      <pc:sldChg chg="delSp modSp new mod modClrScheme chgLayout">
        <pc:chgData name="" userId="" providerId="" clId="Web-{27C8494A-A335-40E7-90D4-2385EF780856}" dt="2019-06-25T15:50:09.757" v="131" actId="20577"/>
        <pc:sldMkLst>
          <pc:docMk/>
          <pc:sldMk cId="1392421139" sldId="314"/>
        </pc:sldMkLst>
        <pc:spChg chg="mod ord">
          <ac:chgData name="" userId="" providerId="" clId="Web-{27C8494A-A335-40E7-90D4-2385EF780856}" dt="2019-06-25T15:50:09.757" v="131" actId="20577"/>
          <ac:spMkLst>
            <pc:docMk/>
            <pc:sldMk cId="1392421139" sldId="314"/>
            <ac:spMk id="2" creationId="{F7F9B864-6549-4F25-BA01-03E79664513F}"/>
          </ac:spMkLst>
        </pc:spChg>
        <pc:spChg chg="del">
          <ac:chgData name="" userId="" providerId="" clId="Web-{27C8494A-A335-40E7-90D4-2385EF780856}" dt="2019-06-25T15:44:32.709" v="87"/>
          <ac:spMkLst>
            <pc:docMk/>
            <pc:sldMk cId="1392421139" sldId="314"/>
            <ac:spMk id="3" creationId="{C5A9765C-D81D-489C-A9D2-67947412C908}"/>
          </ac:spMkLst>
        </pc:spChg>
      </pc:sldChg>
      <pc:sldChg chg="modSp add replId">
        <pc:chgData name="" userId="" providerId="" clId="Web-{27C8494A-A335-40E7-90D4-2385EF780856}" dt="2019-06-25T15:50:21.226" v="135" actId="20577"/>
        <pc:sldMkLst>
          <pc:docMk/>
          <pc:sldMk cId="3046649334" sldId="315"/>
        </pc:sldMkLst>
        <pc:spChg chg="mod">
          <ac:chgData name="" userId="" providerId="" clId="Web-{27C8494A-A335-40E7-90D4-2385EF780856}" dt="2019-06-25T15:50:21.226" v="135" actId="20577"/>
          <ac:spMkLst>
            <pc:docMk/>
            <pc:sldMk cId="3046649334" sldId="315"/>
            <ac:spMk id="2" creationId="{F7F9B864-6549-4F25-BA01-03E79664513F}"/>
          </ac:spMkLst>
        </pc:spChg>
      </pc:sldChg>
      <pc:sldChg chg="modSp add replId">
        <pc:chgData name="" userId="" providerId="" clId="Web-{27C8494A-A335-40E7-90D4-2385EF780856}" dt="2019-06-25T15:49:43.897" v="125" actId="20577"/>
        <pc:sldMkLst>
          <pc:docMk/>
          <pc:sldMk cId="883431873" sldId="316"/>
        </pc:sldMkLst>
        <pc:spChg chg="mod">
          <ac:chgData name="" userId="" providerId="" clId="Web-{27C8494A-A335-40E7-90D4-2385EF780856}" dt="2019-06-25T15:49:43.897" v="125" actId="20577"/>
          <ac:spMkLst>
            <pc:docMk/>
            <pc:sldMk cId="883431873" sldId="316"/>
            <ac:spMk id="2" creationId="{F7F9B864-6549-4F25-BA01-03E79664513F}"/>
          </ac:spMkLst>
        </pc:spChg>
      </pc:sldChg>
      <pc:sldChg chg="modSp add replId">
        <pc:chgData name="" userId="" providerId="" clId="Web-{27C8494A-A335-40E7-90D4-2385EF780856}" dt="2019-06-25T15:51:04.960" v="147" actId="20577"/>
        <pc:sldMkLst>
          <pc:docMk/>
          <pc:sldMk cId="2840418950" sldId="317"/>
        </pc:sldMkLst>
        <pc:spChg chg="mod">
          <ac:chgData name="" userId="" providerId="" clId="Web-{27C8494A-A335-40E7-90D4-2385EF780856}" dt="2019-06-25T15:51:04.960" v="147" actId="20577"/>
          <ac:spMkLst>
            <pc:docMk/>
            <pc:sldMk cId="2840418950" sldId="317"/>
            <ac:spMk id="2" creationId="{F7F9B864-6549-4F25-BA01-03E79664513F}"/>
          </ac:spMkLst>
        </pc:spChg>
      </pc:sldChg>
      <pc:sldChg chg="modSp new">
        <pc:chgData name="" userId="" providerId="" clId="Web-{27C8494A-A335-40E7-90D4-2385EF780856}" dt="2019-06-25T15:52:42.835" v="164" actId="20577"/>
        <pc:sldMkLst>
          <pc:docMk/>
          <pc:sldMk cId="1091392004" sldId="318"/>
        </pc:sldMkLst>
        <pc:spChg chg="mod">
          <ac:chgData name="" userId="" providerId="" clId="Web-{27C8494A-A335-40E7-90D4-2385EF780856}" dt="2019-06-25T15:52:42.835" v="164" actId="20577"/>
          <ac:spMkLst>
            <pc:docMk/>
            <pc:sldMk cId="1091392004" sldId="318"/>
            <ac:spMk id="2" creationId="{F3537378-85B5-4003-9F99-2988713EA8B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datacenterknowledge.com/cloud/research-there-are-now-close-400-hyper-scale-data-centers-world"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461d4743cd_0_4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461d4743cd_0_4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48283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498dc6bf43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498dc6bf43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498dc6bf43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498dc6bf4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498dc6bf4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498dc6bf4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1600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98dc6bf43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98dc6bf4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Godiva Chocolatier Signature Chocolate Truffles, Stocking Stuffer Gift Box, 4 Count $12.95 </a:t>
            </a:r>
            <a:r>
              <a:rPr lang="en" b="1"/>
              <a:t>Weight:</a:t>
            </a:r>
            <a:r>
              <a:rPr lang="en"/>
              <a:t> 6.4 ounces</a:t>
            </a:r>
            <a:br>
              <a:rPr lang="en"/>
            </a:br>
            <a:r>
              <a:rPr lang="en"/>
              <a:t>Kingston Digital DataTraveler SE9 16GB USB 2.0 (DTSE9H/16GBZET) $5.49 	 Item Weight 	0.8 ounces</a:t>
            </a:r>
            <a:endParaRPr/>
          </a:p>
          <a:p>
            <a:pPr marL="0" lvl="0" indent="0" algn="l" rtl="0">
              <a:spcBef>
                <a:spcPts val="0"/>
              </a:spcBef>
              <a:spcAft>
                <a:spcPts val="0"/>
              </a:spcAft>
              <a:buNone/>
            </a:pPr>
            <a:r>
              <a:rPr lang="en"/>
              <a:t>Raspberry Pi Zero $5 Cable $13.35 (USB OTG, HDMI to HDMI mini) Storage ^^ = </a:t>
            </a:r>
            <a:r>
              <a:rPr lang="en" b="1"/>
              <a:t>$25 total</a:t>
            </a:r>
            <a:br>
              <a:rPr lang="en"/>
            </a:br>
            <a:r>
              <a:rPr lang="en"/>
              <a:t>https://www.theverge.com/2016/6/7/11876830/raspberry-pi-projects-gameboy-education-explainer</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498dc6bf43_1_7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498dc6bf43_1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498dc6bf43_1_7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498dc6bf43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4229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461d4743cd_0_3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461d4743cd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61d4743cd_0_3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461d4743cd_0_3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463222eac8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463222eac8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461d4743cd_0_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461d4743cd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49cddd8181_0_7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49cddd8181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463222eac8_2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 name="Google Shape;228;g463222eac8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463222eac8_2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463222eac8_2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63222eac8_2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63222eac8_2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463222eac8_2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463222eac8_2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61d4743cd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61d4743cd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461d4743cd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461d4743cd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498dc6bf43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498dc6bf43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498dc6bf43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498dc6bf43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461d4743cd_0_3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461d4743cd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61d4743cd_0_5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461d4743cd_0_5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461d4743cd_0_4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461d4743cd_0_4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461d4743cd_0_5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8" name="Google Shape;418;g461d4743cd_0_5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98dc6bf43_1_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98dc6bf43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https://www.datacenterknowledge.com/cloud/research-there-are-now-close-400-hyper-scale-data-centers-world</a:t>
            </a:r>
            <a:r>
              <a:rPr lang="en"/>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61d4743cd_0_4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461d4743cd_0_4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49cddd8181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49cddd8181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348558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461d4743cd_0_4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461d4743cd_0_4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45411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49cddd8181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49cddd818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24183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498dc6bf43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498dc6bf43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47858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498dc6bf43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498dc6bf43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3296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498dc6bf4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498dc6bf4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49cddd8181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49cddd8181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09919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461d4743cd_0_5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461d4743cd_0_5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23890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461d4743cd_0_5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461d4743cd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2626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9cddd8181_0_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9cddd8181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51820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49cddd8181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49cddd8181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668114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49cddd8181_0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49cddd8181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157975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498dc6bf43_1_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498dc6bf43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42720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49cddd8181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49cddd8181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51164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461d4743cd_0_4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461d4743cd_0_4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697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461d4743cd_0_2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461d4743cd_0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461d4743cd_0_3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461d4743cd_0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264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461d4743cd_0_3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461d4743cd_0_3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83893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461d4743cd_0_4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 name="Google Shape;124;g461d4743cd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851269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61d4743cd_0_4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61d4743cd_0_4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7820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slideshare.net/alekn"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en.wikipedia.org/wiki/PlayStation_4"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medium.com/intuitionmachine/building-a-50-teraflops-amd-vega-deep-learning-box-for-under-3k-ebdd60d4a93c"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en.wikipedia.org/wiki/Names_of_large_numbers"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en.wikipedia.org/wiki/IBM_7030_Stretch"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hyperlink" Target="https://www.economist.com/technology-quarterly/2016-03-12/after-moores-law"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economist.com/technology-quarterly/2016-03-12/after-moores-law"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hyperlink" Target="https://www.daxx.com/article/software-developer-statistics-2017-programmers"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hyperlink" Target="http://www.naceweb.org/job-market/compensation/salary-trends-through-salary-survey-a-historical-perspective-on-starting-salaries-for-new-college-graduate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rightscale.com/blog/cloud-cost-analysis/comparing-cloud-instance-pricing-aws-vs-azure-vs-google-vs-ibm"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hyperlink" Target="https://www.dmtf.org/standards/ovf"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hyperlink" Target="https://github.com/firecracker-microvm/" TargetMode="External"/><Relationship Id="rId5" Type="http://schemas.openxmlformats.org/officeDocument/2006/relationships/hyperlink" Target="https://www.opencontainers.org/" TargetMode="External"/><Relationship Id="rId4" Type="http://schemas.openxmlformats.org/officeDocument/2006/relationships/hyperlink" Target="https://www.youtube.com/watch?v=wW9CAH9nSLs"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www.isbu-association.org/history-of-shipping-containers.htm"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isbu-association.org/history-of-shipping-containers.htm"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www.isbu-association.org/history-of-shipping-containers.htm"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hyperlink" Target="https://xkcd.com/927/" TargetMode="External"/><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hyperlink" Target="https://www.flickr.com/photos/132623682@N03/18026248601"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hyperlink" Target="https://www.washingtonpost.com/news/wonk/wp/2012/12/08/all-of-the-worlds-power-plants-in-one-handy-map/?noredirect=on&amp;utm_term=.af263d4f8a01" TargetMode="External"/><Relationship Id="rId2" Type="http://schemas.openxmlformats.org/officeDocument/2006/relationships/notesSlide" Target="../notesSlides/notesSlide33.xml"/><Relationship Id="rId1" Type="http://schemas.openxmlformats.org/officeDocument/2006/relationships/slideLayout" Target="../slideLayouts/slideLayout3.xml"/><Relationship Id="rId4" Type="http://schemas.openxmlformats.org/officeDocument/2006/relationships/hyperlink" Target="https://www.statista.com/statistics/500458/worldwide-datacenter-and-it-sites/"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hyperlink" Target="https://www.serverlesscomputing.org/wosc5/" TargetMode="Externa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hyperlink" Target="https://www.youtube.com/watch?v=w-tFdreZB94" TargetMode="External"/><Relationship Id="rId7"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www.youtube.com/watch?v=9bjve67p33E" TargetMode="External"/><Relationship Id="rId5" Type="http://schemas.openxmlformats.org/officeDocument/2006/relationships/hyperlink" Target="https://www.youtube.com/watch?v=hb4AzF6wEoc" TargetMode="External"/><Relationship Id="rId4" Type="http://schemas.openxmlformats.org/officeDocument/2006/relationships/hyperlink" Target="https://www.youtube.com/watch?v=t5X2PxtvMsU"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PJqbivkm0Ms"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hyperlink" Target="https://www.youtube.com/watch?v=qym11JnFQB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hyperlink" Target="http://www.lightspeedmagazine.com/fiction/maneki-neko/" TargetMode="External"/><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hyperlink" Target="http://www.naceweb.org/job-market/compensation/salary-trends-through-salary-survey-a-historical-perspective-on-starting-salaries-for-new-college-graduates/" TargetMode="External"/><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hyperlink" Target="https://www.daxx.com/article/software-developer-statistics-2017-programmers" TargetMode="Externa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FLOPS#Hardware_cost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hyperlink" Target="https://jcmit.net/memoryprice.htm"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en.wikipedia.org/wiki/IBM_7090"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hyperlink" Target="https://www.computerhistory.org/atchm/hidden-figures-no-longer/"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en.wikipedia.org/wiki/Cray_X-MP"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hyperlink" Target="https://www.wired.com/2000/12/beowulf/" TargetMode="External"/><Relationship Id="rId4" Type="http://schemas.openxmlformats.org/officeDocument/2006/relationships/hyperlink" Target="https://en.wikipedia.org/wiki/Beowulf_clust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t>Future of Computing is Boring*</a:t>
            </a:r>
            <a:endParaRPr sz="4800"/>
          </a:p>
        </p:txBody>
      </p:sp>
      <p:sp>
        <p:nvSpPr>
          <p:cNvPr id="63" name="Google Shape;63;p13"/>
          <p:cNvSpPr txBox="1">
            <a:spLocks noGrp="1"/>
          </p:cNvSpPr>
          <p:nvPr>
            <p:ph type="subTitle" idx="1"/>
          </p:nvPr>
        </p:nvSpPr>
        <p:spPr>
          <a:xfrm>
            <a:off x="5228275" y="3257050"/>
            <a:ext cx="3465300" cy="102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*and that is exciting!</a:t>
            </a:r>
            <a:endParaRPr/>
          </a:p>
        </p:txBody>
      </p:sp>
      <p:sp>
        <p:nvSpPr>
          <p:cNvPr id="64" name="Google Shape;64;p13"/>
          <p:cNvSpPr txBox="1">
            <a:spLocks noGrp="1"/>
          </p:cNvSpPr>
          <p:nvPr>
            <p:ph type="subTitle" idx="1"/>
          </p:nvPr>
        </p:nvSpPr>
        <p:spPr>
          <a:xfrm>
            <a:off x="658125" y="3659375"/>
            <a:ext cx="3465300" cy="1020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a:t>Aleksander Slominski</a:t>
            </a:r>
            <a:endParaRPr sz="2400"/>
          </a:p>
          <a:p>
            <a:pPr marL="0" lvl="0" indent="0" algn="ctr" rtl="0">
              <a:spcBef>
                <a:spcPts val="0"/>
              </a:spcBef>
              <a:spcAft>
                <a:spcPts val="0"/>
              </a:spcAft>
              <a:buNone/>
            </a:pPr>
            <a:r>
              <a:rPr lang="en" sz="2400"/>
              <a:t>Vinod Muthusamy</a:t>
            </a:r>
            <a:br>
              <a:rPr lang="en" sz="2400"/>
            </a:br>
            <a:r>
              <a:rPr lang="en" sz="2400"/>
              <a:t>Vatche Ishakian</a:t>
            </a:r>
            <a:endParaRPr sz="2400"/>
          </a:p>
          <a:p>
            <a:pPr marL="0" lvl="0" indent="0" algn="ctr" rtl="0">
              <a:spcBef>
                <a:spcPts val="0"/>
              </a:spcBef>
              <a:spcAft>
                <a:spcPts val="0"/>
              </a:spcAft>
              <a:buNone/>
            </a:pPr>
            <a:endParaRPr sz="2400"/>
          </a:p>
          <a:p>
            <a:pPr marL="0" lvl="0" indent="0" algn="ctr" rtl="0">
              <a:spcBef>
                <a:spcPts val="0"/>
              </a:spcBef>
              <a:spcAft>
                <a:spcPts val="0"/>
              </a:spcAft>
              <a:buNone/>
            </a:pPr>
            <a:r>
              <a:rPr lang="en" sz="2400"/>
              <a:t>IBM Research </a:t>
            </a:r>
            <a:endParaRPr sz="2400"/>
          </a:p>
        </p:txBody>
      </p:sp>
      <p:sp>
        <p:nvSpPr>
          <p:cNvPr id="2" name="TextBox 1">
            <a:extLst>
              <a:ext uri="{FF2B5EF4-FFF2-40B4-BE49-F238E27FC236}">
                <a16:creationId xmlns:a16="http://schemas.microsoft.com/office/drawing/2014/main" id="{26BA1553-031D-9243-95C9-F06FDF99F4B2}"/>
              </a:ext>
            </a:extLst>
          </p:cNvPr>
          <p:cNvSpPr txBox="1"/>
          <p:nvPr/>
        </p:nvSpPr>
        <p:spPr>
          <a:xfrm>
            <a:off x="5391467" y="4596434"/>
            <a:ext cx="3557384" cy="369332"/>
          </a:xfrm>
          <a:prstGeom prst="rect">
            <a:avLst/>
          </a:prstGeom>
          <a:noFill/>
        </p:spPr>
        <p:txBody>
          <a:bodyPr wrap="none" rtlCol="0">
            <a:spAutoFit/>
          </a:bodyPr>
          <a:lstStyle/>
          <a:p>
            <a:r>
              <a:rPr lang="en-US" sz="1800" dirty="0">
                <a:hlinkClick r:id="rId3"/>
              </a:rPr>
              <a:t>https://www.slideshare.net/alekn</a:t>
            </a:r>
            <a:r>
              <a:rPr lang="en-US" sz="1800" dirty="0"/>
              <a:t>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lnSpc>
                <a:spcPct val="115000"/>
              </a:lnSpc>
              <a:spcBef>
                <a:spcPts val="0"/>
              </a:spcBef>
              <a:spcAft>
                <a:spcPts val="1600"/>
              </a:spcAft>
              <a:buClr>
                <a:srgbClr val="000000"/>
              </a:buClr>
              <a:buSzPts val="1100"/>
              <a:buFont typeface="Arial"/>
              <a:buNone/>
            </a:pPr>
            <a:r>
              <a:rPr lang="en" sz="1800">
                <a:latin typeface="Source Code Pro"/>
                <a:ea typeface="Source Code Pro"/>
                <a:cs typeface="Source Code Pro"/>
                <a:sym typeface="Source Code Pro"/>
              </a:rPr>
              <a:t>Sony PlayStation 4 (2013)</a:t>
            </a:r>
            <a:endParaRPr/>
          </a:p>
        </p:txBody>
      </p:sp>
      <p:sp>
        <p:nvSpPr>
          <p:cNvPr id="138" name="Google Shape;138;p23"/>
          <p:cNvSpPr txBox="1">
            <a:spLocks noGrp="1"/>
          </p:cNvSpPr>
          <p:nvPr>
            <p:ph type="body" idx="1"/>
          </p:nvPr>
        </p:nvSpPr>
        <p:spPr>
          <a:xfrm>
            <a:off x="311700" y="1468825"/>
            <a:ext cx="4370700" cy="15555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Sony PlayStation 4 is listed as having a peak performance of </a:t>
            </a:r>
            <a:r>
              <a:rPr lang="en" b="1"/>
              <a:t>1.84 TFLOPS, at a price of $400</a:t>
            </a:r>
            <a:br>
              <a:rPr lang="en"/>
            </a:br>
            <a:br>
              <a:rPr lang="en"/>
            </a:br>
            <a:endParaRPr/>
          </a:p>
        </p:txBody>
      </p:sp>
      <p:pic>
        <p:nvPicPr>
          <p:cNvPr id="139" name="Google Shape;139;p23"/>
          <p:cNvPicPr preferRelativeResize="0"/>
          <p:nvPr/>
        </p:nvPicPr>
        <p:blipFill>
          <a:blip r:embed="rId3">
            <a:alphaModFix/>
          </a:blip>
          <a:stretch>
            <a:fillRect/>
          </a:stretch>
        </p:blipFill>
        <p:spPr>
          <a:xfrm>
            <a:off x="4729250" y="250925"/>
            <a:ext cx="4156800" cy="2078400"/>
          </a:xfrm>
          <a:prstGeom prst="rect">
            <a:avLst/>
          </a:prstGeom>
          <a:noFill/>
          <a:ln>
            <a:noFill/>
          </a:ln>
        </p:spPr>
      </p:pic>
      <p:sp>
        <p:nvSpPr>
          <p:cNvPr id="140" name="Google Shape;140;p23"/>
          <p:cNvSpPr txBox="1"/>
          <p:nvPr/>
        </p:nvSpPr>
        <p:spPr>
          <a:xfrm>
            <a:off x="268650" y="3101075"/>
            <a:ext cx="8520600" cy="183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 PlayStation 4 uses an Accelerated Processing Unit (APU) developed by AMD in cooperation with Sony. It combines a central processing unit (CPU) and graphics processing unit (GPU), as well as other components such as a memory controller and video decoder. The CPU consists of two quad-core Jaguar modules totaling 8 x86-64 cores, 7 of which are available for game developers to use. The GPU consists of 18 compute units to produce a theoretical peak performance of 1.84 TFLOPS. The system's GDDR5 memory is capable of running at a maximum clock frequency of 2.75 GHz (5500 MT/s) and has a maximum memory bandwidth of 176 GB/s. The console contains 8 GB of GDDR5 memory</a:t>
            </a:r>
            <a:br>
              <a:rPr lang="en"/>
            </a:br>
            <a:r>
              <a:rPr lang="en" u="sng">
                <a:solidFill>
                  <a:schemeClr val="hlink"/>
                </a:solidFill>
                <a:hlinkClick r:id="rId4"/>
              </a:rPr>
              <a:t>https://en.wikipedia.org/wiki/PlayStation_4</a:t>
            </a:r>
            <a:r>
              <a:rPr lang="en"/>
              <a:t> </a:t>
            </a:r>
            <a:endParaRPr/>
          </a:p>
        </p:txBody>
      </p:sp>
    </p:spTree>
    <p:extLst>
      <p:ext uri="{BB962C8B-B14F-4D97-AF65-F5344CB8AC3E}">
        <p14:creationId xmlns:p14="http://schemas.microsoft.com/office/powerpoint/2010/main" val="2612217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2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lnSpc>
                <a:spcPct val="104000"/>
              </a:lnSpc>
              <a:spcBef>
                <a:spcPts val="0"/>
              </a:spcBef>
              <a:spcAft>
                <a:spcPts val="0"/>
              </a:spcAft>
              <a:buNone/>
            </a:pPr>
            <a:r>
              <a:rPr lang="en" sz="3150" b="1">
                <a:solidFill>
                  <a:srgbClr val="000000"/>
                </a:solidFill>
                <a:latin typeface="Arial"/>
                <a:ea typeface="Arial"/>
                <a:cs typeface="Arial"/>
                <a:sym typeface="Arial"/>
              </a:rPr>
              <a:t>50 Teraflops Box (2017)</a:t>
            </a:r>
            <a:endParaRPr/>
          </a:p>
        </p:txBody>
      </p:sp>
      <p:sp>
        <p:nvSpPr>
          <p:cNvPr id="146" name="Google Shape;146;p24"/>
          <p:cNvSpPr txBox="1">
            <a:spLocks noGrp="1"/>
          </p:cNvSpPr>
          <p:nvPr>
            <p:ph type="body" idx="1"/>
          </p:nvPr>
        </p:nvSpPr>
        <p:spPr>
          <a:xfrm>
            <a:off x="311700" y="1468825"/>
            <a:ext cx="5925000" cy="263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1000"/>
              <a:t>Part List:</a:t>
            </a:r>
            <a:br>
              <a:rPr lang="en" sz="1000"/>
            </a:br>
            <a:r>
              <a:rPr lang="en" sz="1000"/>
              <a:t>2 — AMD Radeon Vega Frontier Edition 16GB GPU $2,000</a:t>
            </a:r>
            <a:br>
              <a:rPr lang="en" sz="1000"/>
            </a:br>
            <a:r>
              <a:rPr lang="en" sz="1000"/>
              <a:t>1 — G.SKILL 32GB (2 x 16GB) DDR4 Memory $200.99</a:t>
            </a:r>
            <a:br>
              <a:rPr lang="en" sz="1000"/>
            </a:br>
            <a:r>
              <a:rPr lang="en" sz="1000"/>
              <a:t>1 — Crucial 525GB SATA III 3-D SSD $159.99</a:t>
            </a:r>
            <a:br>
              <a:rPr lang="en" sz="1000"/>
            </a:br>
            <a:r>
              <a:rPr lang="en" sz="1000"/>
              <a:t>1 — EVGA Plus 1000W Gold Power Supply $119.99</a:t>
            </a:r>
            <a:br>
              <a:rPr lang="en" sz="1000"/>
            </a:br>
            <a:r>
              <a:rPr lang="en" sz="1000"/>
              <a:t>1 —MSI X370 AM4 AMD Motherboard $129.99</a:t>
            </a:r>
            <a:br>
              <a:rPr lang="en" sz="1000"/>
            </a:br>
            <a:r>
              <a:rPr lang="en" sz="1000"/>
              <a:t>1 —AMD RYZEN 7 1700 8-Core 3.0 GHz (3.7 GHz Turbo)Processor $314.99</a:t>
            </a:r>
            <a:br>
              <a:rPr lang="en" sz="1000"/>
            </a:br>
            <a:r>
              <a:rPr lang="en" sz="1000"/>
              <a:t>1 — TOSHIBA 5TB 7200 RPM SATA Hard Drive $146.99</a:t>
            </a:r>
            <a:br>
              <a:rPr lang="en" sz="1000"/>
            </a:br>
            <a:r>
              <a:rPr lang="en" sz="1000"/>
              <a:t>1 — Rosewill ATX Mid Tower Case $49</a:t>
            </a:r>
            <a:br>
              <a:rPr lang="en" sz="1000"/>
            </a:br>
            <a:r>
              <a:rPr lang="en" sz="1000" b="1"/>
              <a:t>Total: $3,122 or a mind-boggling $62 per teraflop!</a:t>
            </a:r>
            <a:endParaRPr sz="1000" b="1"/>
          </a:p>
          <a:p>
            <a:pPr marL="0" lvl="0" indent="0" algn="l" rtl="0">
              <a:spcBef>
                <a:spcPts val="1600"/>
              </a:spcBef>
              <a:spcAft>
                <a:spcPts val="1600"/>
              </a:spcAft>
              <a:buNone/>
            </a:pPr>
            <a:r>
              <a:rPr lang="en" sz="1600">
                <a:solidFill>
                  <a:srgbClr val="000000"/>
                </a:solidFill>
                <a:highlight>
                  <a:srgbClr val="FFFFFF"/>
                </a:highlight>
                <a:latin typeface="Georgia"/>
                <a:ea typeface="Georgia"/>
                <a:cs typeface="Georgia"/>
                <a:sym typeface="Georgia"/>
              </a:rPr>
              <a:t>The box that we are assembling will be </a:t>
            </a:r>
            <a:r>
              <a:rPr lang="en" sz="1600" b="1">
                <a:solidFill>
                  <a:srgbClr val="000000"/>
                </a:solidFill>
                <a:highlight>
                  <a:srgbClr val="FFFFFF"/>
                </a:highlight>
                <a:latin typeface="Georgia"/>
                <a:ea typeface="Georgia"/>
                <a:cs typeface="Georgia"/>
                <a:sym typeface="Georgia"/>
              </a:rPr>
              <a:t>capable of 50 teraflops (fp16 or half precision) … for $3K</a:t>
            </a:r>
            <a:endParaRPr sz="1000" b="1"/>
          </a:p>
        </p:txBody>
      </p:sp>
      <p:sp>
        <p:nvSpPr>
          <p:cNvPr id="147" name="Google Shape;147;p24"/>
          <p:cNvSpPr txBox="1"/>
          <p:nvPr/>
        </p:nvSpPr>
        <p:spPr>
          <a:xfrm>
            <a:off x="311700" y="4277425"/>
            <a:ext cx="6769200" cy="6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Building a 50 Teraflops AMD Vega Deep Learning Box for Under $3K</a:t>
            </a:r>
            <a:br>
              <a:rPr lang="en"/>
            </a:br>
            <a:r>
              <a:rPr lang="en" u="sng">
                <a:solidFill>
                  <a:schemeClr val="hlink"/>
                </a:solidFill>
                <a:hlinkClick r:id="rId3"/>
              </a:rPr>
              <a:t>https://medium.com/intuitionmachine/building-a-50-teraflops-amd-vega-deep-learning-box-for-under-3k-ebdd60d4a93c</a:t>
            </a:r>
            <a:r>
              <a:rPr lang="en"/>
              <a:t> </a:t>
            </a:r>
            <a:endParaRPr/>
          </a:p>
        </p:txBody>
      </p:sp>
      <p:pic>
        <p:nvPicPr>
          <p:cNvPr id="148" name="Google Shape;148;p24"/>
          <p:cNvPicPr preferRelativeResize="0"/>
          <p:nvPr/>
        </p:nvPicPr>
        <p:blipFill>
          <a:blip r:embed="rId4">
            <a:alphaModFix/>
          </a:blip>
          <a:stretch>
            <a:fillRect/>
          </a:stretch>
        </p:blipFill>
        <p:spPr>
          <a:xfrm>
            <a:off x="5137754" y="134325"/>
            <a:ext cx="3810000" cy="2636701"/>
          </a:xfrm>
          <a:prstGeom prst="rect">
            <a:avLst/>
          </a:prstGeom>
          <a:noFill/>
          <a:ln>
            <a:noFill/>
          </a:ln>
        </p:spPr>
      </p:pic>
      <p:pic>
        <p:nvPicPr>
          <p:cNvPr id="149" name="Google Shape;149;p24"/>
          <p:cNvPicPr preferRelativeResize="0"/>
          <p:nvPr/>
        </p:nvPicPr>
        <p:blipFill>
          <a:blip r:embed="rId5">
            <a:alphaModFix/>
          </a:blip>
          <a:stretch>
            <a:fillRect/>
          </a:stretch>
        </p:blipFill>
        <p:spPr>
          <a:xfrm>
            <a:off x="7316657" y="2867350"/>
            <a:ext cx="1678274" cy="2237075"/>
          </a:xfrm>
          <a:prstGeom prst="rect">
            <a:avLst/>
          </a:prstGeom>
          <a:noFill/>
          <a:ln>
            <a:noFill/>
          </a:ln>
        </p:spPr>
      </p:pic>
    </p:spTree>
    <p:extLst>
      <p:ext uri="{BB962C8B-B14F-4D97-AF65-F5344CB8AC3E}">
        <p14:creationId xmlns:p14="http://schemas.microsoft.com/office/powerpoint/2010/main" val="21287444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How much improved?</a:t>
            </a:r>
            <a:endParaRPr/>
          </a:p>
        </p:txBody>
      </p:sp>
      <p:sp>
        <p:nvSpPr>
          <p:cNvPr id="166" name="Google Shape;166;p26"/>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dirty="0"/>
              <a:t>CPU = 3750 * 40000 * 500 * 100 = 7.5e+12 =~ 10^12 = 10T (M,B,T) </a:t>
            </a:r>
            <a:endParaRPr dirty="0"/>
          </a:p>
          <a:p>
            <a:pPr marL="0" lvl="0" indent="0" algn="l" rtl="0">
              <a:spcBef>
                <a:spcPts val="1600"/>
              </a:spcBef>
              <a:spcAft>
                <a:spcPts val="0"/>
              </a:spcAft>
              <a:buClr>
                <a:srgbClr val="000000"/>
              </a:buClr>
              <a:buSzPts val="1100"/>
              <a:buFont typeface="Arial"/>
              <a:buNone/>
            </a:pPr>
            <a:r>
              <a:rPr lang="en" dirty="0"/>
              <a:t>= 10 Billions in Long scale (Western, Central Europe, older British, and French Canadian)</a:t>
            </a:r>
            <a:endParaRPr dirty="0"/>
          </a:p>
          <a:p>
            <a:pPr marL="0" lvl="0" indent="0" algn="l" rtl="0">
              <a:spcBef>
                <a:spcPts val="1600"/>
              </a:spcBef>
              <a:spcAft>
                <a:spcPts val="0"/>
              </a:spcAft>
              <a:buClr>
                <a:srgbClr val="000000"/>
              </a:buClr>
              <a:buSzPts val="1100"/>
              <a:buFont typeface="Arial"/>
              <a:buNone/>
            </a:pPr>
            <a:r>
              <a:rPr lang="en" dirty="0"/>
              <a:t>= 10 Trillions in Short scale (US, Eastern Europe, English Canadian, Australian, and	modern British) </a:t>
            </a:r>
            <a:endParaRPr dirty="0"/>
          </a:p>
          <a:p>
            <a:pPr marL="0" lvl="0" indent="0" algn="l" rtl="0">
              <a:spcBef>
                <a:spcPts val="1600"/>
              </a:spcBef>
              <a:spcAft>
                <a:spcPts val="0"/>
              </a:spcAft>
              <a:buClr>
                <a:srgbClr val="000000"/>
              </a:buClr>
              <a:buSzPts val="1100"/>
              <a:buFont typeface="Arial"/>
              <a:buNone/>
            </a:pPr>
            <a:r>
              <a:rPr lang="en" dirty="0"/>
              <a:t>	</a:t>
            </a:r>
            <a:r>
              <a:rPr lang="en" u="sng" dirty="0">
                <a:solidFill>
                  <a:schemeClr val="hlink"/>
                </a:solidFill>
                <a:hlinkClick r:id="rId3"/>
              </a:rPr>
              <a:t>https://en.wikipedia.org/wiki/Names_of_large_numbers</a:t>
            </a:r>
            <a:r>
              <a:rPr lang="en" dirty="0"/>
              <a:t> </a:t>
            </a:r>
            <a:endParaRPr dirty="0"/>
          </a:p>
          <a:p>
            <a:pPr marL="0" lvl="0" indent="0" algn="l" rtl="0">
              <a:spcBef>
                <a:spcPts val="1600"/>
              </a:spcBef>
              <a:spcAft>
                <a:spcPts val="0"/>
              </a:spcAft>
              <a:buClr>
                <a:srgbClr val="000000"/>
              </a:buClr>
              <a:buSzPts val="1100"/>
              <a:buFont typeface="Arial"/>
              <a:buNone/>
            </a:pPr>
            <a:r>
              <a:rPr lang="en" dirty="0"/>
              <a:t>Memory 800 * 7437 * 42 * 3 = 74 9649 600 =~ 100M improvement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Changes in Cost and Weight</a:t>
            </a:r>
            <a:endParaRPr/>
          </a:p>
        </p:txBody>
      </p:sp>
      <p:sp>
        <p:nvSpPr>
          <p:cNvPr id="172" name="Google Shape;172;p27"/>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IBM 7090</a:t>
            </a:r>
            <a:r>
              <a:rPr lang="en" dirty="0"/>
              <a:t> (1959)</a:t>
            </a:r>
            <a:endParaRPr dirty="0"/>
          </a:p>
          <a:p>
            <a:pPr marL="0" lvl="0" indent="0" algn="l" rtl="0">
              <a:spcBef>
                <a:spcPts val="1600"/>
              </a:spcBef>
              <a:spcAft>
                <a:spcPts val="0"/>
              </a:spcAft>
              <a:buNone/>
            </a:pPr>
            <a:r>
              <a:rPr lang="en" b="1" dirty="0"/>
              <a:t>Weight: 70,000 pounds</a:t>
            </a:r>
            <a:r>
              <a:rPr lang="en" dirty="0"/>
              <a:t> (35 short tons; 32 t)</a:t>
            </a:r>
            <a:endParaRPr dirty="0"/>
          </a:p>
          <a:p>
            <a:pPr marL="0" indent="0">
              <a:spcBef>
                <a:spcPts val="1600"/>
              </a:spcBef>
              <a:buNone/>
            </a:pPr>
            <a:r>
              <a:rPr lang="en" dirty="0"/>
              <a:t>Cost: $18M </a:t>
            </a:r>
            <a:r>
              <a:rPr lang="en" u="sng" dirty="0">
                <a:solidFill>
                  <a:schemeClr val="hlink"/>
                </a:solidFill>
                <a:hlinkClick r:id="rId3"/>
              </a:rPr>
              <a:t>https://en.wikipedia.org/wiki/IBM_7030_Stretch</a:t>
            </a:r>
            <a:r>
              <a:rPr lang="en" dirty="0"/>
              <a:t> </a:t>
            </a:r>
            <a:endParaRPr/>
          </a:p>
          <a:p>
            <a:pPr marL="0" lvl="0" indent="0" algn="l" rtl="0">
              <a:spcBef>
                <a:spcPts val="1600"/>
              </a:spcBef>
              <a:spcAft>
                <a:spcPts val="0"/>
              </a:spcAft>
              <a:buNone/>
            </a:pPr>
            <a:r>
              <a:rPr lang="en" b="1" dirty="0"/>
              <a:t>Teraflops Box (2017)</a:t>
            </a:r>
            <a:endParaRPr b="1" dirty="0"/>
          </a:p>
          <a:p>
            <a:pPr marL="0" indent="0">
              <a:spcBef>
                <a:spcPts val="1600"/>
              </a:spcBef>
              <a:buNone/>
            </a:pPr>
            <a:r>
              <a:rPr lang="en" b="1" dirty="0"/>
              <a:t>Weight (with monitor): ~ 30 pounds</a:t>
            </a:r>
            <a:r>
              <a:rPr lang="en" dirty="0"/>
              <a:t> (13.6Kg) (ratio 70K/30 = 70000/30 = 2333x)</a:t>
            </a:r>
            <a:endParaRPr dirty="0"/>
          </a:p>
          <a:p>
            <a:pPr marL="0" lvl="0" indent="0" algn="l" rtl="0">
              <a:spcBef>
                <a:spcPts val="1600"/>
              </a:spcBef>
              <a:spcAft>
                <a:spcPts val="1600"/>
              </a:spcAft>
              <a:buNone/>
            </a:pPr>
            <a:r>
              <a:rPr lang="en" dirty="0"/>
              <a:t>Cost: $3K (ratio 18M/3K = 18000/3 = 6000x)</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if cars improved like computers? In 50 years you get: </a:t>
            </a:r>
            <a:endParaRPr/>
          </a:p>
        </p:txBody>
      </p:sp>
      <p:sp>
        <p:nvSpPr>
          <p:cNvPr id="155" name="Google Shape;155;p2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p>
            <a:pPr marL="0" lvl="0" indent="0" algn="l" rtl="0">
              <a:lnSpc>
                <a:spcPct val="128571"/>
              </a:lnSpc>
              <a:spcBef>
                <a:spcPts val="0"/>
              </a:spcBef>
              <a:spcAft>
                <a:spcPts val="0"/>
              </a:spcAft>
              <a:buNone/>
            </a:pPr>
            <a:r>
              <a:rPr lang="en" sz="1800" dirty="0">
                <a:solidFill>
                  <a:srgbClr val="212124"/>
                </a:solidFill>
                <a:latin typeface="Proxima Nova"/>
                <a:ea typeface="Proxima Nova"/>
                <a:cs typeface="Proxima Nova"/>
                <a:sym typeface="Proxima Nova"/>
              </a:rPr>
              <a:t>1922</a:t>
            </a: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r>
              <a:rPr lang="en" sz="1800" dirty="0">
                <a:solidFill>
                  <a:srgbClr val="212124"/>
                </a:solidFill>
                <a:latin typeface="Proxima Nova"/>
                <a:ea typeface="Proxima Nova"/>
                <a:cs typeface="Proxima Nova"/>
                <a:sym typeface="Proxima Nova"/>
              </a:rPr>
              <a:t>Max Power: 11 HP @ 2100 rpm</a:t>
            </a: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r>
              <a:rPr lang="en" sz="1800" dirty="0">
                <a:solidFill>
                  <a:srgbClr val="212124"/>
                </a:solidFill>
                <a:latin typeface="Proxima Nova"/>
                <a:ea typeface="Proxima Nova"/>
                <a:cs typeface="Proxima Nova"/>
                <a:sym typeface="Proxima Nova"/>
              </a:rPr>
              <a:t>Speed: 60 km/h</a:t>
            </a: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r>
              <a:rPr lang="en" sz="1800" dirty="0">
                <a:solidFill>
                  <a:srgbClr val="212124"/>
                </a:solidFill>
                <a:latin typeface="Proxima Nova"/>
                <a:ea typeface="Proxima Nova"/>
                <a:cs typeface="Proxima Nova"/>
                <a:sym typeface="Proxima Nova"/>
              </a:rPr>
              <a:t>Weight: 420 kg</a:t>
            </a:r>
            <a:br>
              <a:rPr lang="en" sz="1800" dirty="0">
                <a:solidFill>
                  <a:srgbClr val="212124"/>
                </a:solidFill>
                <a:latin typeface="Proxima Nova"/>
                <a:ea typeface="Proxima Nova"/>
                <a:cs typeface="Proxima Nova"/>
                <a:sym typeface="Proxima Nova"/>
              </a:rPr>
            </a:br>
            <a:r>
              <a:rPr lang="en" sz="1800" dirty="0">
                <a:solidFill>
                  <a:srgbClr val="212124"/>
                </a:solidFill>
                <a:latin typeface="Proxima Nova"/>
                <a:ea typeface="Proxima Nova"/>
                <a:cs typeface="Proxima Nova"/>
                <a:sym typeface="Proxima Nova"/>
              </a:rPr>
              <a:t>Cost:: $20K</a:t>
            </a:r>
            <a:endParaRPr sz="1800" dirty="0"/>
          </a:p>
          <a:p>
            <a:pPr marL="0" lvl="0" indent="0" algn="l" rtl="0">
              <a:spcBef>
                <a:spcPts val="0"/>
              </a:spcBef>
              <a:spcAft>
                <a:spcPts val="1600"/>
              </a:spcAft>
              <a:buNone/>
            </a:pPr>
            <a:endParaRPr sz="1800" dirty="0"/>
          </a:p>
        </p:txBody>
      </p:sp>
      <p:sp>
        <p:nvSpPr>
          <p:cNvPr id="156" name="Google Shape;156;p2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1972</a:t>
            </a:r>
            <a:br>
              <a:rPr lang="en" sz="1800">
                <a:solidFill>
                  <a:srgbClr val="212124"/>
                </a:solidFill>
                <a:latin typeface="Proxima Nova"/>
                <a:ea typeface="Proxima Nova"/>
                <a:cs typeface="Proxima Nova"/>
                <a:sym typeface="Proxima Nova"/>
              </a:rPr>
            </a:br>
            <a:r>
              <a:rPr lang="en" sz="1800">
                <a:solidFill>
                  <a:srgbClr val="212124"/>
                </a:solidFill>
                <a:latin typeface="Proxima Nova"/>
                <a:ea typeface="Proxima Nova"/>
                <a:cs typeface="Proxima Nova"/>
                <a:sym typeface="Proxima Nova"/>
              </a:rPr>
              <a:t>Max Power: ???</a:t>
            </a:r>
            <a:br>
              <a:rPr lang="en" sz="1800">
                <a:solidFill>
                  <a:srgbClr val="212124"/>
                </a:solidFill>
                <a:latin typeface="Proxima Nova"/>
                <a:ea typeface="Proxima Nova"/>
                <a:cs typeface="Proxima Nova"/>
                <a:sym typeface="Proxima Nova"/>
              </a:rPr>
            </a:br>
            <a:r>
              <a:rPr lang="en" sz="1800">
                <a:solidFill>
                  <a:srgbClr val="212124"/>
                </a:solidFill>
                <a:latin typeface="Proxima Nova"/>
                <a:ea typeface="Proxima Nova"/>
                <a:cs typeface="Proxima Nova"/>
                <a:sym typeface="Proxima Nova"/>
              </a:rPr>
              <a:t>Speed: ???</a:t>
            </a:r>
            <a:br>
              <a:rPr lang="en" sz="1800">
                <a:solidFill>
                  <a:srgbClr val="212124"/>
                </a:solidFill>
                <a:latin typeface="Proxima Nova"/>
                <a:ea typeface="Proxima Nova"/>
                <a:cs typeface="Proxima Nova"/>
                <a:sym typeface="Proxima Nova"/>
              </a:rPr>
            </a:br>
            <a:r>
              <a:rPr lang="en" sz="1800">
                <a:solidFill>
                  <a:srgbClr val="212124"/>
                </a:solidFill>
                <a:latin typeface="Proxima Nova"/>
                <a:ea typeface="Proxima Nova"/>
                <a:cs typeface="Proxima Nova"/>
                <a:sym typeface="Proxima Nova"/>
              </a:rPr>
              <a:t>Weight: ???</a:t>
            </a:r>
            <a:br>
              <a:rPr lang="en" sz="1800">
                <a:solidFill>
                  <a:srgbClr val="212124"/>
                </a:solidFill>
                <a:latin typeface="Proxima Nova"/>
                <a:ea typeface="Proxima Nova"/>
                <a:cs typeface="Proxima Nova"/>
                <a:sym typeface="Proxima Nova"/>
              </a:rPr>
            </a:br>
            <a:r>
              <a:rPr lang="en" sz="1800"/>
              <a:t>Cost: ???</a:t>
            </a:r>
            <a:endParaRPr sz="1800"/>
          </a:p>
          <a:p>
            <a:pPr marL="0" lvl="0" indent="0" algn="l" rtl="0">
              <a:spcBef>
                <a:spcPts val="1600"/>
              </a:spcBef>
              <a:spcAft>
                <a:spcPts val="1600"/>
              </a:spcAft>
              <a:buNone/>
            </a:pPr>
            <a:endParaRPr sz="1800"/>
          </a:p>
        </p:txBody>
      </p:sp>
      <p:pic>
        <p:nvPicPr>
          <p:cNvPr id="157" name="Google Shape;157;p25"/>
          <p:cNvPicPr preferRelativeResize="0"/>
          <p:nvPr/>
        </p:nvPicPr>
        <p:blipFill>
          <a:blip r:embed="rId3">
            <a:alphaModFix/>
          </a:blip>
          <a:stretch>
            <a:fillRect/>
          </a:stretch>
        </p:blipFill>
        <p:spPr>
          <a:xfrm>
            <a:off x="980925" y="3494062"/>
            <a:ext cx="2336499" cy="1551575"/>
          </a:xfrm>
          <a:prstGeom prst="rect">
            <a:avLst/>
          </a:prstGeom>
          <a:noFill/>
          <a:ln>
            <a:noFill/>
          </a:ln>
        </p:spPr>
      </p:pic>
      <p:sp>
        <p:nvSpPr>
          <p:cNvPr id="158" name="Google Shape;158;p25"/>
          <p:cNvSpPr/>
          <p:nvPr/>
        </p:nvSpPr>
        <p:spPr>
          <a:xfrm>
            <a:off x="3757025" y="1468825"/>
            <a:ext cx="620100" cy="73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5"/>
          <p:cNvSpPr/>
          <p:nvPr/>
        </p:nvSpPr>
        <p:spPr>
          <a:xfrm>
            <a:off x="5238275" y="3532738"/>
            <a:ext cx="2336400" cy="1474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7200" b="1"/>
              <a:t>?</a:t>
            </a:r>
            <a:endParaRPr sz="7200" b="1"/>
          </a:p>
        </p:txBody>
      </p:sp>
      <p:sp>
        <p:nvSpPr>
          <p:cNvPr id="160" name="Google Shape;160;p25"/>
          <p:cNvSpPr/>
          <p:nvPr/>
        </p:nvSpPr>
        <p:spPr>
          <a:xfrm>
            <a:off x="3764863" y="3750700"/>
            <a:ext cx="620100" cy="73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52284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if cars improved like computers? In 50 years you get: </a:t>
            </a:r>
            <a:endParaRPr/>
          </a:p>
        </p:txBody>
      </p:sp>
      <p:sp>
        <p:nvSpPr>
          <p:cNvPr id="178" name="Google Shape;178;p28"/>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p>
            <a:pPr marL="0" lvl="0" indent="0" algn="l" rtl="0">
              <a:lnSpc>
                <a:spcPct val="128571"/>
              </a:lnSpc>
              <a:spcBef>
                <a:spcPts val="0"/>
              </a:spcBef>
              <a:spcAft>
                <a:spcPts val="0"/>
              </a:spcAft>
              <a:buNone/>
            </a:pPr>
            <a:r>
              <a:rPr lang="en" sz="1800" dirty="0">
                <a:solidFill>
                  <a:srgbClr val="212124"/>
                </a:solidFill>
                <a:latin typeface="Proxima Nova"/>
                <a:ea typeface="Proxima Nova"/>
                <a:cs typeface="Proxima Nova"/>
                <a:sym typeface="Proxima Nova"/>
              </a:rPr>
              <a:t>1922</a:t>
            </a: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r>
              <a:rPr lang="en" sz="1800" dirty="0">
                <a:solidFill>
                  <a:srgbClr val="212124"/>
                </a:solidFill>
                <a:latin typeface="Proxima Nova"/>
                <a:ea typeface="Proxima Nova"/>
                <a:cs typeface="Proxima Nova"/>
                <a:sym typeface="Proxima Nova"/>
              </a:rPr>
              <a:t> </a:t>
            </a: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r>
              <a:rPr lang="en" sz="1800" dirty="0">
                <a:solidFill>
                  <a:srgbClr val="212124"/>
                </a:solidFill>
                <a:latin typeface="Proxima Nova"/>
                <a:ea typeface="Proxima Nova"/>
                <a:cs typeface="Proxima Nova"/>
                <a:sym typeface="Proxima Nova"/>
              </a:rPr>
              <a:t>Max Power: 11 HP @ 2100 rpm</a:t>
            </a: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r>
              <a:rPr lang="en" sz="1800" dirty="0">
                <a:solidFill>
                  <a:srgbClr val="212124"/>
                </a:solidFill>
                <a:latin typeface="Proxima Nova"/>
                <a:ea typeface="Proxima Nova"/>
                <a:cs typeface="Proxima Nova"/>
                <a:sym typeface="Proxima Nova"/>
              </a:rPr>
              <a:t>Speed: 60 km/h</a:t>
            </a: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r>
              <a:rPr lang="en" sz="1800" dirty="0">
                <a:solidFill>
                  <a:srgbClr val="212124"/>
                </a:solidFill>
                <a:latin typeface="Proxima Nova"/>
                <a:ea typeface="Proxima Nova"/>
                <a:cs typeface="Proxima Nova"/>
                <a:sym typeface="Proxima Nova"/>
              </a:rPr>
              <a:t>Weight: 420 kg</a:t>
            </a:r>
            <a:br>
              <a:rPr lang="en" sz="1800" dirty="0">
                <a:solidFill>
                  <a:srgbClr val="212124"/>
                </a:solidFill>
                <a:latin typeface="Proxima Nova"/>
                <a:ea typeface="Proxima Nova"/>
                <a:cs typeface="Proxima Nova"/>
                <a:sym typeface="Proxima Nova"/>
              </a:rPr>
            </a:br>
            <a:r>
              <a:rPr lang="en" sz="1800" dirty="0">
                <a:solidFill>
                  <a:srgbClr val="212124"/>
                </a:solidFill>
                <a:latin typeface="Proxima Nova"/>
                <a:ea typeface="Proxima Nova"/>
                <a:cs typeface="Proxima Nova"/>
                <a:sym typeface="Proxima Nova"/>
              </a:rPr>
              <a:t>Cost:: $20K</a:t>
            </a: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endParaRPr sz="1800" dirty="0">
              <a:solidFill>
                <a:srgbClr val="212124"/>
              </a:solidFill>
              <a:latin typeface="Proxima Nova"/>
              <a:ea typeface="Proxima Nova"/>
              <a:cs typeface="Proxima Nova"/>
              <a:sym typeface="Proxima Nova"/>
            </a:endParaRPr>
          </a:p>
          <a:p>
            <a:pPr marL="0" lvl="0" indent="0" algn="l" rtl="0">
              <a:spcBef>
                <a:spcPts val="0"/>
              </a:spcBef>
              <a:spcAft>
                <a:spcPts val="0"/>
              </a:spcAft>
              <a:buNone/>
            </a:pPr>
            <a:endParaRPr sz="1800" dirty="0"/>
          </a:p>
          <a:p>
            <a:pPr marL="0" lvl="0" indent="0" algn="l" rtl="0">
              <a:spcBef>
                <a:spcPts val="1600"/>
              </a:spcBef>
              <a:spcAft>
                <a:spcPts val="1600"/>
              </a:spcAft>
              <a:buNone/>
            </a:pPr>
            <a:endParaRPr sz="1800" dirty="0"/>
          </a:p>
        </p:txBody>
      </p:sp>
      <p:sp>
        <p:nvSpPr>
          <p:cNvPr id="179" name="Google Shape;179;p28"/>
          <p:cNvSpPr txBox="1">
            <a:spLocks noGrp="1"/>
          </p:cNvSpPr>
          <p:nvPr>
            <p:ph type="body" idx="2"/>
          </p:nvPr>
        </p:nvSpPr>
        <p:spPr>
          <a:xfrm>
            <a:off x="4832400" y="1468825"/>
            <a:ext cx="3999900" cy="2254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1972</a:t>
            </a:r>
            <a:endParaRPr sz="1800">
              <a:solidFill>
                <a:srgbClr val="212124"/>
              </a:solidFill>
              <a:latin typeface="Proxima Nova"/>
              <a:ea typeface="Proxima Nova"/>
              <a:cs typeface="Proxima Nova"/>
              <a:sym typeface="Proxima Nova"/>
            </a:endParaRPr>
          </a:p>
          <a:p>
            <a:pPr marL="0" lvl="0" indent="0" algn="l" rtl="0">
              <a:lnSpc>
                <a:spcPct val="128571"/>
              </a:lnSpc>
              <a:spcBef>
                <a:spcPts val="1600"/>
              </a:spcBef>
              <a:spcAft>
                <a:spcPts val="0"/>
              </a:spcAft>
              <a:buNone/>
            </a:pPr>
            <a:r>
              <a:rPr lang="en" sz="1800">
                <a:solidFill>
                  <a:srgbClr val="212124"/>
                </a:solidFill>
                <a:latin typeface="Proxima Nova"/>
                <a:ea typeface="Proxima Nova"/>
                <a:cs typeface="Proxima Nova"/>
                <a:sym typeface="Proxima Nova"/>
              </a:rPr>
              <a:t>Max Power: 11 Trillions (or Billions) HP</a:t>
            </a:r>
            <a:endParaRPr sz="180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r>
              <a:rPr lang="en" sz="1800">
                <a:solidFill>
                  <a:srgbClr val="212124"/>
                </a:solidFill>
                <a:latin typeface="Proxima Nova"/>
                <a:ea typeface="Proxima Nova"/>
                <a:cs typeface="Proxima Nova"/>
                <a:sym typeface="Proxima Nova"/>
              </a:rPr>
              <a:t>Speed: 60 Trillions (or Billions) km/h</a:t>
            </a:r>
            <a:endParaRPr sz="180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r>
              <a:rPr lang="en" sz="1800">
                <a:solidFill>
                  <a:srgbClr val="212124"/>
                </a:solidFill>
                <a:latin typeface="Proxima Nova"/>
                <a:ea typeface="Proxima Nova"/>
                <a:cs typeface="Proxima Nova"/>
                <a:sym typeface="Proxima Nova"/>
              </a:rPr>
              <a:t>Speed of light: 1 079 252 848 km/h = ~ 1B (or 1 Milliard) km /h</a:t>
            </a:r>
            <a:endParaRPr sz="180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None/>
            </a:pPr>
            <a:r>
              <a:rPr lang="en" sz="1800">
                <a:solidFill>
                  <a:srgbClr val="212124"/>
                </a:solidFill>
                <a:latin typeface="Proxima Nova"/>
                <a:ea typeface="Proxima Nova"/>
                <a:cs typeface="Proxima Nova"/>
                <a:sym typeface="Proxima Nova"/>
              </a:rPr>
              <a:t>Weight: </a:t>
            </a:r>
            <a:r>
              <a:rPr lang="en" sz="1800"/>
              <a:t>0.18kg = 0.4 pounds = 6 oz</a:t>
            </a:r>
            <a:endParaRPr sz="1800">
              <a:solidFill>
                <a:srgbClr val="212124"/>
              </a:solidFill>
              <a:latin typeface="Proxima Nova"/>
              <a:ea typeface="Proxima Nova"/>
              <a:cs typeface="Proxima Nova"/>
              <a:sym typeface="Proxima Nova"/>
            </a:endParaRPr>
          </a:p>
          <a:p>
            <a:pPr marL="0" lvl="0" indent="0" algn="l" rtl="0">
              <a:spcBef>
                <a:spcPts val="0"/>
              </a:spcBef>
              <a:spcAft>
                <a:spcPts val="0"/>
              </a:spcAft>
              <a:buNone/>
            </a:pPr>
            <a:r>
              <a:rPr lang="en" sz="1800"/>
              <a:t>Cost: $3.3</a:t>
            </a:r>
            <a:endParaRPr sz="1800"/>
          </a:p>
          <a:p>
            <a:pPr marL="0" lvl="0" indent="0" algn="l" rtl="0">
              <a:spcBef>
                <a:spcPts val="1600"/>
              </a:spcBef>
              <a:spcAft>
                <a:spcPts val="1600"/>
              </a:spcAft>
              <a:buNone/>
            </a:pPr>
            <a:endParaRPr sz="1800"/>
          </a:p>
        </p:txBody>
      </p:sp>
      <p:pic>
        <p:nvPicPr>
          <p:cNvPr id="180" name="Google Shape;180;p28"/>
          <p:cNvPicPr preferRelativeResize="0"/>
          <p:nvPr/>
        </p:nvPicPr>
        <p:blipFill>
          <a:blip r:embed="rId3">
            <a:alphaModFix/>
          </a:blip>
          <a:stretch>
            <a:fillRect/>
          </a:stretch>
        </p:blipFill>
        <p:spPr>
          <a:xfrm>
            <a:off x="1013675" y="3723325"/>
            <a:ext cx="2336499" cy="1420175"/>
          </a:xfrm>
          <a:prstGeom prst="rect">
            <a:avLst/>
          </a:prstGeom>
          <a:noFill/>
          <a:ln>
            <a:noFill/>
          </a:ln>
        </p:spPr>
      </p:pic>
      <p:sp>
        <p:nvSpPr>
          <p:cNvPr id="181" name="Google Shape;181;p28"/>
          <p:cNvSpPr/>
          <p:nvPr/>
        </p:nvSpPr>
        <p:spPr>
          <a:xfrm>
            <a:off x="3691500" y="3062825"/>
            <a:ext cx="620100" cy="73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oogle Shape;182;p28"/>
          <p:cNvPicPr preferRelativeResize="0"/>
          <p:nvPr/>
        </p:nvPicPr>
        <p:blipFill>
          <a:blip r:embed="rId4">
            <a:alphaModFix/>
          </a:blip>
          <a:stretch>
            <a:fillRect/>
          </a:stretch>
        </p:blipFill>
        <p:spPr>
          <a:xfrm>
            <a:off x="6000800" y="3796337"/>
            <a:ext cx="404249" cy="404249"/>
          </a:xfrm>
          <a:prstGeom prst="rect">
            <a:avLst/>
          </a:prstGeom>
          <a:noFill/>
          <a:ln>
            <a:noFill/>
          </a:ln>
        </p:spPr>
      </p:pic>
      <p:pic>
        <p:nvPicPr>
          <p:cNvPr id="183" name="Google Shape;183;p28"/>
          <p:cNvPicPr preferRelativeResize="0"/>
          <p:nvPr/>
        </p:nvPicPr>
        <p:blipFill>
          <a:blip r:embed="rId5">
            <a:alphaModFix/>
          </a:blip>
          <a:stretch>
            <a:fillRect/>
          </a:stretch>
        </p:blipFill>
        <p:spPr>
          <a:xfrm>
            <a:off x="6631501" y="3796325"/>
            <a:ext cx="646455" cy="404250"/>
          </a:xfrm>
          <a:prstGeom prst="rect">
            <a:avLst/>
          </a:prstGeom>
          <a:noFill/>
          <a:ln>
            <a:noFill/>
          </a:ln>
        </p:spPr>
      </p:pic>
      <p:pic>
        <p:nvPicPr>
          <p:cNvPr id="184" name="Google Shape;184;p28"/>
          <p:cNvPicPr preferRelativeResize="0"/>
          <p:nvPr/>
        </p:nvPicPr>
        <p:blipFill>
          <a:blip r:embed="rId6">
            <a:alphaModFix/>
          </a:blip>
          <a:stretch>
            <a:fillRect/>
          </a:stretch>
        </p:blipFill>
        <p:spPr>
          <a:xfrm>
            <a:off x="7504400" y="3839025"/>
            <a:ext cx="1515823" cy="105735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Moore’s Law</a:t>
            </a:r>
            <a:endParaRPr/>
          </a:p>
        </p:txBody>
      </p:sp>
      <p:pic>
        <p:nvPicPr>
          <p:cNvPr id="190" name="Google Shape;190;p29"/>
          <p:cNvPicPr preferRelativeResize="0"/>
          <p:nvPr/>
        </p:nvPicPr>
        <p:blipFill>
          <a:blip r:embed="rId3">
            <a:alphaModFix/>
          </a:blip>
          <a:stretch>
            <a:fillRect/>
          </a:stretch>
        </p:blipFill>
        <p:spPr>
          <a:xfrm>
            <a:off x="2658525" y="213700"/>
            <a:ext cx="6173774" cy="4434524"/>
          </a:xfrm>
          <a:prstGeom prst="rect">
            <a:avLst/>
          </a:prstGeom>
          <a:noFill/>
          <a:ln>
            <a:noFill/>
          </a:ln>
        </p:spPr>
      </p:pic>
      <p:sp>
        <p:nvSpPr>
          <p:cNvPr id="191" name="Google Shape;191;p29"/>
          <p:cNvSpPr txBox="1"/>
          <p:nvPr/>
        </p:nvSpPr>
        <p:spPr>
          <a:xfrm>
            <a:off x="712500" y="4799775"/>
            <a:ext cx="73404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4"/>
              </a:rPr>
              <a:t>https://www.economist.com/technology-quarterly/2016-03-12/after-moores-law</a:t>
            </a:r>
            <a:r>
              <a:rPr lang="en"/>
              <a:t> </a:t>
            </a:r>
            <a:endParaRPr/>
          </a:p>
        </p:txBody>
      </p:sp>
      <p:sp>
        <p:nvSpPr>
          <p:cNvPr id="192" name="Google Shape;192;p29"/>
          <p:cNvSpPr txBox="1">
            <a:spLocks noGrp="1"/>
          </p:cNvSpPr>
          <p:nvPr>
            <p:ph type="body" idx="1"/>
          </p:nvPr>
        </p:nvSpPr>
        <p:spPr>
          <a:xfrm>
            <a:off x="311700" y="1468825"/>
            <a:ext cx="22815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400"/>
              <a:t>“</a:t>
            </a:r>
            <a:r>
              <a:rPr lang="en" sz="1400" b="1"/>
              <a:t>After a glorious 50 years</a:t>
            </a:r>
            <a:r>
              <a:rPr lang="en" sz="1400"/>
              <a:t>, Moore’s law—which states that computer power doubles every two years at the same cost—is running out of steam.”</a:t>
            </a:r>
            <a:endParaRPr sz="14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End?</a:t>
            </a:r>
            <a:endParaRPr/>
          </a:p>
        </p:txBody>
      </p:sp>
      <p:sp>
        <p:nvSpPr>
          <p:cNvPr id="198" name="Google Shape;198;p30"/>
          <p:cNvSpPr txBox="1"/>
          <p:nvPr/>
        </p:nvSpPr>
        <p:spPr>
          <a:xfrm>
            <a:off x="712500" y="4799775"/>
            <a:ext cx="7340400" cy="8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https://www.economist.com/technology-quarterly/2016-03-12/after-moores-law</a:t>
            </a:r>
            <a:r>
              <a:rPr lang="en"/>
              <a:t> </a:t>
            </a:r>
            <a:endParaRPr/>
          </a:p>
        </p:txBody>
      </p:sp>
      <p:pic>
        <p:nvPicPr>
          <p:cNvPr id="199" name="Google Shape;199;p30"/>
          <p:cNvPicPr preferRelativeResize="0"/>
          <p:nvPr/>
        </p:nvPicPr>
        <p:blipFill>
          <a:blip r:embed="rId4">
            <a:alphaModFix/>
          </a:blip>
          <a:stretch>
            <a:fillRect/>
          </a:stretch>
        </p:blipFill>
        <p:spPr>
          <a:xfrm>
            <a:off x="2004625" y="372500"/>
            <a:ext cx="6971651" cy="4196774"/>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B864-6549-4F25-BA01-03E79664513F}"/>
              </a:ext>
            </a:extLst>
          </p:cNvPr>
          <p:cNvSpPr>
            <a:spLocks noGrp="1"/>
          </p:cNvSpPr>
          <p:nvPr>
            <p:ph type="title"/>
          </p:nvPr>
        </p:nvSpPr>
        <p:spPr/>
        <p:txBody>
          <a:bodyPr/>
          <a:lstStyle/>
          <a:p>
            <a:r>
              <a:rPr lang="en-US" dirty="0"/>
              <a:t>Computing vs Humans</a:t>
            </a:r>
          </a:p>
        </p:txBody>
      </p:sp>
    </p:spTree>
    <p:extLst>
      <p:ext uri="{BB962C8B-B14F-4D97-AF65-F5344CB8AC3E}">
        <p14:creationId xmlns:p14="http://schemas.microsoft.com/office/powerpoint/2010/main" val="30466493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64577-149D-E943-B123-5E3276209E4D}"/>
              </a:ext>
            </a:extLst>
          </p:cNvPr>
          <p:cNvSpPr>
            <a:spLocks noGrp="1"/>
          </p:cNvSpPr>
          <p:nvPr>
            <p:ph type="title"/>
          </p:nvPr>
        </p:nvSpPr>
        <p:spPr/>
        <p:txBody>
          <a:bodyPr/>
          <a:lstStyle/>
          <a:p>
            <a:r>
              <a:rPr lang="en" dirty="0"/>
              <a:t>Cost of Original Computers aka Developers</a:t>
            </a:r>
            <a:endParaRPr lang="en-US" dirty="0"/>
          </a:p>
        </p:txBody>
      </p:sp>
      <p:sp>
        <p:nvSpPr>
          <p:cNvPr id="3" name="Text Placeholder 2">
            <a:extLst>
              <a:ext uri="{FF2B5EF4-FFF2-40B4-BE49-F238E27FC236}">
                <a16:creationId xmlns:a16="http://schemas.microsoft.com/office/drawing/2014/main" id="{77620BBA-5DA0-0C4A-B429-24F44085F9F9}"/>
              </a:ext>
            </a:extLst>
          </p:cNvPr>
          <p:cNvSpPr>
            <a:spLocks noGrp="1"/>
          </p:cNvSpPr>
          <p:nvPr>
            <p:ph type="body" idx="1"/>
          </p:nvPr>
        </p:nvSpPr>
        <p:spPr/>
        <p:txBody>
          <a:bodyPr/>
          <a:lstStyle/>
          <a:p>
            <a:r>
              <a:rPr lang="en-US" dirty="0"/>
              <a:t>There is about 1500 to 2000 hours of business hours in one year </a:t>
            </a:r>
          </a:p>
          <a:p>
            <a:pPr lvl="1"/>
            <a:r>
              <a:rPr lang="en-US" dirty="0"/>
              <a:t>50 weeks x 40 hours more or less depending on vacations, holidays, etc.) </a:t>
            </a:r>
          </a:p>
          <a:p>
            <a:r>
              <a:rPr lang="en-US" dirty="0"/>
              <a:t>The cost per hour? </a:t>
            </a:r>
          </a:p>
          <a:p>
            <a:pPr lvl="1"/>
            <a:r>
              <a:rPr lang="en-US" dirty="0"/>
              <a:t>from $20 to $100 on average </a:t>
            </a:r>
          </a:p>
          <a:p>
            <a:pPr lvl="1"/>
            <a:r>
              <a:rPr lang="en-US" dirty="0">
                <a:sym typeface="Wingdings" pitchFamily="2" charset="2"/>
              </a:rPr>
              <a:t> </a:t>
            </a:r>
            <a:r>
              <a:rPr lang="en-US" b="1" dirty="0"/>
              <a:t>the cost of developer per year to be around $40K to $200K/year</a:t>
            </a:r>
            <a:r>
              <a:rPr lang="en-US" dirty="0"/>
              <a:t> </a:t>
            </a:r>
          </a:p>
          <a:p>
            <a:pPr lvl="2"/>
            <a:r>
              <a:rPr lang="en-US" dirty="0"/>
              <a:t>in western countries, world-wide may be lower … </a:t>
            </a:r>
          </a:p>
          <a:p>
            <a:r>
              <a:rPr lang="en-US" dirty="0"/>
              <a:t>Back-of-envelope calculations show that the cost is high?</a:t>
            </a:r>
          </a:p>
        </p:txBody>
      </p:sp>
    </p:spTree>
    <p:extLst>
      <p:ext uri="{BB962C8B-B14F-4D97-AF65-F5344CB8AC3E}">
        <p14:creationId xmlns:p14="http://schemas.microsoft.com/office/powerpoint/2010/main" val="1611025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Disclaimer</a:t>
            </a:r>
            <a:endParaRPr/>
          </a:p>
        </p:txBody>
      </p:sp>
      <p:sp>
        <p:nvSpPr>
          <p:cNvPr id="70" name="Google Shape;70;p1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tough to make predictions, especially about the future.”</a:t>
            </a:r>
            <a:br>
              <a:rPr lang="en"/>
            </a:br>
            <a:r>
              <a:rPr lang="en"/>
              <a:t>	- Yogi Berra</a:t>
            </a:r>
            <a:endParaRPr/>
          </a:p>
          <a:p>
            <a:pPr marL="0" lvl="0" indent="0" algn="l" rtl="0">
              <a:spcBef>
                <a:spcPts val="1600"/>
              </a:spcBef>
              <a:spcAft>
                <a:spcPts val="0"/>
              </a:spcAft>
              <a:buNone/>
            </a:pPr>
            <a:endParaRPr/>
          </a:p>
          <a:p>
            <a:pPr marL="0" lvl="0" indent="0" algn="l" rtl="0">
              <a:spcBef>
                <a:spcPts val="1600"/>
              </a:spcBef>
              <a:spcAft>
                <a:spcPts val="0"/>
              </a:spcAft>
              <a:buNone/>
            </a:pPr>
            <a:r>
              <a:rPr lang="en"/>
              <a:t>Alek Corollary: “My predictions are most certainly wrong.”</a:t>
            </a:r>
            <a:endParaRPr/>
          </a:p>
          <a:p>
            <a:pPr marL="914400" lvl="0" indent="-342900" algn="l" rtl="0">
              <a:spcBef>
                <a:spcPts val="1600"/>
              </a:spcBef>
              <a:spcAft>
                <a:spcPts val="0"/>
              </a:spcAft>
              <a:buSzPts val="1800"/>
              <a:buChar char="-"/>
            </a:pPr>
            <a:r>
              <a:rPr lang="en"/>
              <a:t>Alek</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FF7E-F2FF-E041-98E9-D90C21A2EE38}"/>
              </a:ext>
            </a:extLst>
          </p:cNvPr>
          <p:cNvSpPr>
            <a:spLocks noGrp="1"/>
          </p:cNvSpPr>
          <p:nvPr>
            <p:ph type="title"/>
          </p:nvPr>
        </p:nvSpPr>
        <p:spPr/>
        <p:txBody>
          <a:bodyPr/>
          <a:lstStyle/>
          <a:p>
            <a:r>
              <a:rPr lang="en-US" dirty="0"/>
              <a:t>Number of developers worldwide</a:t>
            </a:r>
          </a:p>
        </p:txBody>
      </p:sp>
      <p:sp>
        <p:nvSpPr>
          <p:cNvPr id="3" name="Text Placeholder 2">
            <a:extLst>
              <a:ext uri="{FF2B5EF4-FFF2-40B4-BE49-F238E27FC236}">
                <a16:creationId xmlns:a16="http://schemas.microsoft.com/office/drawing/2014/main" id="{4E13ABF1-89DF-664E-A075-3BB93EFB4DB6}"/>
              </a:ext>
            </a:extLst>
          </p:cNvPr>
          <p:cNvSpPr>
            <a:spLocks noGrp="1"/>
          </p:cNvSpPr>
          <p:nvPr>
            <p:ph type="body" idx="1"/>
          </p:nvPr>
        </p:nvSpPr>
        <p:spPr/>
        <p:txBody>
          <a:bodyPr/>
          <a:lstStyle/>
          <a:p>
            <a:r>
              <a:rPr lang="en-US" dirty="0"/>
              <a:t>Demand for programmers keep growing outpacing supply </a:t>
            </a:r>
          </a:p>
          <a:p>
            <a:endParaRPr lang="en-US" dirty="0"/>
          </a:p>
          <a:p>
            <a:r>
              <a:rPr lang="en-US" dirty="0"/>
              <a:t>Estimated there is around </a:t>
            </a:r>
            <a:r>
              <a:rPr lang="en-US" b="1" dirty="0"/>
              <a:t>20 millions of professional developers worldwide in 2017</a:t>
            </a:r>
          </a:p>
          <a:p>
            <a:pPr lvl="1">
              <a:lnSpc>
                <a:spcPct val="114999"/>
              </a:lnSpc>
            </a:pPr>
            <a:r>
              <a:rPr lang="en" dirty="0"/>
              <a:t>“Software Developer Statistics: How Many Software Engineers Are There in the US and the World?”, Oct 31, 2017, </a:t>
            </a:r>
            <a:r>
              <a:rPr lang="en" u="sng" dirty="0">
                <a:solidFill>
                  <a:schemeClr val="hlink"/>
                </a:solidFill>
                <a:hlinkClick r:id="rId2"/>
              </a:rPr>
              <a:t>https://www.daxx.com/article/software-developer-statistics-2017-programmers</a:t>
            </a:r>
            <a:r>
              <a:rPr lang="en" dirty="0"/>
              <a:t> </a:t>
            </a:r>
          </a:p>
          <a:p>
            <a:pPr lvl="1">
              <a:lnSpc>
                <a:spcPct val="114999"/>
              </a:lnSpc>
            </a:pPr>
            <a:endParaRPr lang="en-US" dirty="0"/>
          </a:p>
          <a:p>
            <a:endParaRPr lang="en-US" dirty="0"/>
          </a:p>
          <a:p>
            <a:pPr>
              <a:lnSpc>
                <a:spcPct val="114999"/>
              </a:lnSpc>
            </a:pPr>
            <a:endParaRPr lang="en-US" dirty="0"/>
          </a:p>
          <a:p>
            <a:pPr>
              <a:lnSpc>
                <a:spcPct val="114999"/>
              </a:lnSpc>
            </a:pPr>
            <a:endParaRPr lang="en-US" dirty="0"/>
          </a:p>
        </p:txBody>
      </p:sp>
    </p:spTree>
    <p:extLst>
      <p:ext uri="{BB962C8B-B14F-4D97-AF65-F5344CB8AC3E}">
        <p14:creationId xmlns:p14="http://schemas.microsoft.com/office/powerpoint/2010/main" val="26451071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B1C4C-9EDB-2F46-93ED-EF02D815C62C}"/>
              </a:ext>
            </a:extLst>
          </p:cNvPr>
          <p:cNvSpPr>
            <a:spLocks noGrp="1"/>
          </p:cNvSpPr>
          <p:nvPr>
            <p:ph type="title"/>
          </p:nvPr>
        </p:nvSpPr>
        <p:spPr/>
        <p:txBody>
          <a:bodyPr/>
          <a:lstStyle/>
          <a:p>
            <a:r>
              <a:rPr lang="en-US" dirty="0"/>
              <a:t>Changes in cost of developers</a:t>
            </a:r>
          </a:p>
        </p:txBody>
      </p:sp>
      <p:sp>
        <p:nvSpPr>
          <p:cNvPr id="3" name="Text Placeholder 2">
            <a:extLst>
              <a:ext uri="{FF2B5EF4-FFF2-40B4-BE49-F238E27FC236}">
                <a16:creationId xmlns:a16="http://schemas.microsoft.com/office/drawing/2014/main" id="{16C48FD8-A97B-4A40-9158-B881FAB412F9}"/>
              </a:ext>
            </a:extLst>
          </p:cNvPr>
          <p:cNvSpPr>
            <a:spLocks noGrp="1"/>
          </p:cNvSpPr>
          <p:nvPr>
            <p:ph type="body" idx="1"/>
          </p:nvPr>
        </p:nvSpPr>
        <p:spPr>
          <a:xfrm>
            <a:off x="311700" y="1468825"/>
            <a:ext cx="8520600" cy="3099900"/>
          </a:xfrm>
        </p:spPr>
        <p:txBody>
          <a:bodyPr/>
          <a:lstStyle/>
          <a:p>
            <a:r>
              <a:rPr lang="en-US" dirty="0"/>
              <a:t>Considering college graduate average salary over last 60 years it changed from $6K in 1960 to $50K in 2015 - that is 8x increase</a:t>
            </a:r>
          </a:p>
          <a:p>
            <a:r>
              <a:rPr lang="en-US" b="1" dirty="0"/>
              <a:t>Adjusted for inflation the increase is only 1.06x (that is 6% increase) </a:t>
            </a:r>
          </a:p>
          <a:p>
            <a:pPr lvl="1">
              <a:lnSpc>
                <a:spcPct val="100000"/>
              </a:lnSpc>
            </a:pPr>
            <a:r>
              <a:rPr lang="en-US" dirty="0"/>
              <a:t>“Salary Trends Through Salary Survey: A Historical Perspective on Starting Salaries for New College Graduates”, August 02, 2016 </a:t>
            </a:r>
            <a:r>
              <a:rPr lang="en-US" dirty="0">
                <a:solidFill>
                  <a:srgbClr val="01AFD1"/>
                </a:solidFill>
                <a:hlinkClick r:id="rId3"/>
              </a:rPr>
              <a:t>http://www.naceweb.org/job-market/compensation/salary-trends-through-salary-survey-a-historical-perspective-on-starting-salaries-for-new-college-graduates/</a:t>
            </a:r>
            <a:r>
              <a:rPr lang="en-US" dirty="0"/>
              <a:t>   </a:t>
            </a:r>
            <a:r>
              <a:rPr lang="en-US" dirty="0">
                <a:solidFill>
                  <a:srgbClr val="E91D63"/>
                </a:solidFill>
              </a:rPr>
              <a:t> </a:t>
            </a:r>
            <a:endParaRPr lang="en-US" dirty="0"/>
          </a:p>
          <a:p>
            <a:pPr lvl="1">
              <a:lnSpc>
                <a:spcPct val="100000"/>
              </a:lnSpc>
            </a:pPr>
            <a:endParaRPr lang="en-US" dirty="0">
              <a:solidFill>
                <a:srgbClr val="E91D63"/>
              </a:solidFill>
            </a:endParaRPr>
          </a:p>
          <a:p>
            <a:pPr>
              <a:lnSpc>
                <a:spcPct val="114999"/>
              </a:lnSpc>
            </a:pPr>
            <a:r>
              <a:rPr lang="en-US" dirty="0"/>
              <a:t>Average cost of one developer </a:t>
            </a:r>
            <a:r>
              <a:rPr lang="en-US" dirty="0">
                <a:sym typeface="Wingdings" pitchFamily="2" charset="2"/>
              </a:rPr>
              <a:t></a:t>
            </a:r>
            <a:r>
              <a:rPr lang="en-US" dirty="0"/>
              <a:t> $100K / year</a:t>
            </a:r>
          </a:p>
          <a:p>
            <a:pPr lvl="1">
              <a:lnSpc>
                <a:spcPct val="114999"/>
              </a:lnSpc>
              <a:buSzPts val="1800"/>
            </a:pPr>
            <a:r>
              <a:rPr lang="en-US" dirty="0"/>
              <a:t>How much work can one developer do in one year?</a:t>
            </a:r>
          </a:p>
        </p:txBody>
      </p:sp>
    </p:spTree>
    <p:extLst>
      <p:ext uri="{BB962C8B-B14F-4D97-AF65-F5344CB8AC3E}">
        <p14:creationId xmlns:p14="http://schemas.microsoft.com/office/powerpoint/2010/main" val="16026727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How much computation for $100K?</a:t>
            </a:r>
            <a:endParaRPr/>
          </a:p>
        </p:txBody>
      </p:sp>
      <p:graphicFrame>
        <p:nvGraphicFramePr>
          <p:cNvPr id="104" name="Google Shape;104;p19"/>
          <p:cNvGraphicFramePr/>
          <p:nvPr/>
        </p:nvGraphicFramePr>
        <p:xfrm>
          <a:off x="158025" y="1313375"/>
          <a:ext cx="8674275" cy="3699310"/>
        </p:xfrm>
        <a:graphic>
          <a:graphicData uri="http://schemas.openxmlformats.org/drawingml/2006/table">
            <a:tbl>
              <a:tblPr>
                <a:noFill/>
                <a:tableStyleId>{5EDA8043-D8F2-4EBD-87DC-F941F19E4C3B}</a:tableStyleId>
              </a:tblPr>
              <a:tblGrid>
                <a:gridCol w="2762325">
                  <a:extLst>
                    <a:ext uri="{9D8B030D-6E8A-4147-A177-3AD203B41FA5}">
                      <a16:colId xmlns:a16="http://schemas.microsoft.com/office/drawing/2014/main" val="20000"/>
                    </a:ext>
                  </a:extLst>
                </a:gridCol>
                <a:gridCol w="3072150">
                  <a:extLst>
                    <a:ext uri="{9D8B030D-6E8A-4147-A177-3AD203B41FA5}">
                      <a16:colId xmlns:a16="http://schemas.microsoft.com/office/drawing/2014/main" val="20001"/>
                    </a:ext>
                  </a:extLst>
                </a:gridCol>
                <a:gridCol w="2839800">
                  <a:extLst>
                    <a:ext uri="{9D8B030D-6E8A-4147-A177-3AD203B41FA5}">
                      <a16:colId xmlns:a16="http://schemas.microsoft.com/office/drawing/2014/main" val="20002"/>
                    </a:ext>
                  </a:extLst>
                </a:gridCol>
              </a:tblGrid>
              <a:tr h="523475">
                <a:tc>
                  <a:txBody>
                    <a:bodyPr/>
                    <a:lstStyle/>
                    <a:p>
                      <a:pPr marL="0" lvl="0" indent="0" algn="ctr" rtl="0">
                        <a:spcBef>
                          <a:spcPts val="0"/>
                        </a:spcBef>
                        <a:spcAft>
                          <a:spcPts val="0"/>
                        </a:spcAft>
                        <a:buNone/>
                      </a:pPr>
                      <a:r>
                        <a:rPr lang="en" sz="1200" b="1">
                          <a:latin typeface="Times New Roman"/>
                          <a:ea typeface="Times New Roman"/>
                          <a:cs typeface="Times New Roman"/>
                          <a:sym typeface="Times New Roman"/>
                        </a:rPr>
                        <a:t>Year</a:t>
                      </a:r>
                      <a:endParaRPr sz="1200" b="1">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b="1">
                          <a:latin typeface="Times New Roman"/>
                          <a:ea typeface="Times New Roman"/>
                          <a:cs typeface="Times New Roman"/>
                          <a:sym typeface="Times New Roman"/>
                        </a:rPr>
                        <a:t>How many GFLOPs for $100K </a:t>
                      </a:r>
                      <a:br>
                        <a:rPr lang="en" sz="1200" b="1">
                          <a:latin typeface="Times New Roman"/>
                          <a:ea typeface="Times New Roman"/>
                          <a:cs typeface="Times New Roman"/>
                          <a:sym typeface="Times New Roman"/>
                        </a:rPr>
                      </a:br>
                      <a:r>
                        <a:rPr lang="en" sz="1200" b="1">
                          <a:latin typeface="Times New Roman"/>
                          <a:ea typeface="Times New Roman"/>
                          <a:cs typeface="Times New Roman"/>
                          <a:sym typeface="Times New Roman"/>
                        </a:rPr>
                        <a:t> in 2017 US dollars? </a:t>
                      </a:r>
                      <a:endParaRPr sz="1200" b="1">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b="1">
                          <a:latin typeface="Times New Roman"/>
                          <a:ea typeface="Times New Roman"/>
                          <a:cs typeface="Times New Roman"/>
                          <a:sym typeface="Times New Roman"/>
                        </a:rPr>
                        <a:t>How many GBs for $100K?</a:t>
                      </a:r>
                      <a:endParaRPr sz="1200" b="1">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0"/>
                  </a:ext>
                </a:extLst>
              </a:tr>
              <a:tr h="547225">
                <a:tc>
                  <a:txBody>
                    <a:bodyPr/>
                    <a:lstStyle/>
                    <a:p>
                      <a:pPr marL="0" lvl="0" indent="0" algn="just" rtl="0">
                        <a:spcBef>
                          <a:spcPts val="0"/>
                        </a:spcBef>
                        <a:spcAft>
                          <a:spcPts val="600"/>
                        </a:spcAft>
                        <a:buNone/>
                      </a:pPr>
                      <a:r>
                        <a:rPr lang="en" sz="1200">
                          <a:latin typeface="Times New Roman"/>
                          <a:ea typeface="Times New Roman"/>
                          <a:cs typeface="Times New Roman"/>
                          <a:sym typeface="Times New Roman"/>
                        </a:rPr>
                        <a:t>1960</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0.0000006 GFLOPS</a:t>
                      </a:r>
                      <a:br>
                        <a:rPr lang="en" sz="1200">
                          <a:latin typeface="Times New Roman"/>
                          <a:ea typeface="Times New Roman"/>
                          <a:cs typeface="Times New Roman"/>
                          <a:sym typeface="Times New Roman"/>
                        </a:rPr>
                      </a:br>
                      <a:r>
                        <a:rPr lang="en" sz="1200">
                          <a:latin typeface="Times New Roman"/>
                          <a:ea typeface="Times New Roman"/>
                          <a:cs typeface="Times New Roman"/>
                          <a:sym typeface="Times New Roman"/>
                        </a:rPr>
                        <a:t>or 600 FLOPS</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0.00002 GB </a:t>
                      </a:r>
                      <a:br>
                        <a:rPr lang="en" sz="1200">
                          <a:latin typeface="Times New Roman"/>
                          <a:ea typeface="Times New Roman"/>
                          <a:cs typeface="Times New Roman"/>
                          <a:sym typeface="Times New Roman"/>
                        </a:rPr>
                      </a:br>
                      <a:r>
                        <a:rPr lang="en" sz="1200">
                          <a:latin typeface="Times New Roman"/>
                          <a:ea typeface="Times New Roman"/>
                          <a:cs typeface="Times New Roman"/>
                          <a:sym typeface="Times New Roman"/>
                        </a:rPr>
                        <a:t>or 20KB</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1"/>
                  </a:ext>
                </a:extLst>
              </a:tr>
              <a:tr h="54722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1980</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 0.0025 GFLOPS  (3750x)</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0.016 GB </a:t>
                      </a:r>
                      <a:br>
                        <a:rPr lang="en" sz="1200">
                          <a:latin typeface="Times New Roman"/>
                          <a:ea typeface="Times New Roman"/>
                          <a:cs typeface="Times New Roman"/>
                          <a:sym typeface="Times New Roman"/>
                        </a:rPr>
                      </a:br>
                      <a:r>
                        <a:rPr lang="en" sz="1200">
                          <a:latin typeface="Times New Roman"/>
                          <a:ea typeface="Times New Roman"/>
                          <a:cs typeface="Times New Roman"/>
                          <a:sym typeface="Times New Roman"/>
                        </a:rPr>
                        <a:t>(800x)</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2"/>
                  </a:ext>
                </a:extLst>
              </a:tr>
              <a:tr h="54722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2000</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100 GFLOPS  (40000x)</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119 GB </a:t>
                      </a:r>
                      <a:br>
                        <a:rPr lang="en" sz="1200">
                          <a:latin typeface="Times New Roman"/>
                          <a:ea typeface="Times New Roman"/>
                          <a:cs typeface="Times New Roman"/>
                          <a:sym typeface="Times New Roman"/>
                        </a:rPr>
                      </a:br>
                      <a:r>
                        <a:rPr lang="en" sz="1200">
                          <a:latin typeface="Times New Roman"/>
                          <a:ea typeface="Times New Roman"/>
                          <a:cs typeface="Times New Roman"/>
                          <a:sym typeface="Times New Roman"/>
                        </a:rPr>
                        <a:t>(7437x)</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3"/>
                  </a:ext>
                </a:extLst>
              </a:tr>
              <a:tr h="64867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2010</a:t>
                      </a:r>
                      <a:endParaRPr sz="1200">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sz="1200">
                          <a:latin typeface="Times New Roman"/>
                          <a:ea typeface="Times New Roman"/>
                          <a:cs typeface="Times New Roman"/>
                          <a:sym typeface="Times New Roman"/>
                        </a:rPr>
                        <a:t>50000 GFLOPS </a:t>
                      </a:r>
                      <a:br>
                        <a:rPr lang="en" sz="1200">
                          <a:latin typeface="Times New Roman"/>
                          <a:ea typeface="Times New Roman"/>
                          <a:cs typeface="Times New Roman"/>
                          <a:sym typeface="Times New Roman"/>
                        </a:rPr>
                      </a:br>
                      <a:r>
                        <a:rPr lang="en" sz="1200">
                          <a:latin typeface="Times New Roman"/>
                          <a:ea typeface="Times New Roman"/>
                          <a:cs typeface="Times New Roman"/>
                          <a:sym typeface="Times New Roman"/>
                        </a:rPr>
                        <a:t>or 50 TFLOPS </a:t>
                      </a:r>
                      <a:br>
                        <a:rPr lang="en" sz="1200">
                          <a:latin typeface="Times New Roman"/>
                          <a:ea typeface="Times New Roman"/>
                          <a:cs typeface="Times New Roman"/>
                          <a:sym typeface="Times New Roman"/>
                        </a:rPr>
                      </a:br>
                      <a:r>
                        <a:rPr lang="en" sz="1200">
                          <a:latin typeface="Times New Roman"/>
                          <a:ea typeface="Times New Roman"/>
                          <a:cs typeface="Times New Roman"/>
                          <a:sym typeface="Times New Roman"/>
                        </a:rPr>
                        <a:t>(500x)</a:t>
                      </a:r>
                      <a:endParaRPr sz="1200">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sz="1200">
                          <a:latin typeface="Times New Roman"/>
                          <a:ea typeface="Times New Roman"/>
                          <a:cs typeface="Times New Roman"/>
                          <a:sym typeface="Times New Roman"/>
                        </a:rPr>
                        <a:t>5000 GB </a:t>
                      </a:r>
                      <a:br>
                        <a:rPr lang="en" sz="1200">
                          <a:latin typeface="Times New Roman"/>
                          <a:ea typeface="Times New Roman"/>
                          <a:cs typeface="Times New Roman"/>
                          <a:sym typeface="Times New Roman"/>
                        </a:rPr>
                      </a:br>
                      <a:r>
                        <a:rPr lang="en" sz="1200">
                          <a:latin typeface="Times New Roman"/>
                          <a:ea typeface="Times New Roman"/>
                          <a:cs typeface="Times New Roman"/>
                          <a:sym typeface="Times New Roman"/>
                        </a:rPr>
                        <a:t>or 5 TB </a:t>
                      </a:r>
                      <a:br>
                        <a:rPr lang="en" sz="1200">
                          <a:latin typeface="Times New Roman"/>
                          <a:ea typeface="Times New Roman"/>
                          <a:cs typeface="Times New Roman"/>
                          <a:sym typeface="Times New Roman"/>
                        </a:rPr>
                      </a:br>
                      <a:r>
                        <a:rPr lang="en" sz="1200">
                          <a:latin typeface="Times New Roman"/>
                          <a:ea typeface="Times New Roman"/>
                          <a:cs typeface="Times New Roman"/>
                          <a:sym typeface="Times New Roman"/>
                        </a:rPr>
                        <a:t>(42x)</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4"/>
                  </a:ext>
                </a:extLst>
              </a:tr>
              <a:tr h="8239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2020 (extrapolated from 2018)</a:t>
                      </a:r>
                      <a:endParaRPr sz="1200">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sz="1200">
                          <a:latin typeface="Times New Roman"/>
                          <a:ea typeface="Times New Roman"/>
                          <a:cs typeface="Times New Roman"/>
                          <a:sym typeface="Times New Roman"/>
                        </a:rPr>
                        <a:t>5M GFLOPS</a:t>
                      </a:r>
                      <a:endParaRPr sz="1200">
                        <a:latin typeface="Times New Roman"/>
                        <a:ea typeface="Times New Roman"/>
                        <a:cs typeface="Times New Roman"/>
                        <a:sym typeface="Times New Roman"/>
                      </a:endParaRPr>
                    </a:p>
                    <a:p>
                      <a:pPr marL="0" lvl="0" indent="0" algn="r" rtl="0">
                        <a:spcBef>
                          <a:spcPts val="0"/>
                        </a:spcBef>
                        <a:spcAft>
                          <a:spcPts val="0"/>
                        </a:spcAft>
                        <a:buNone/>
                      </a:pPr>
                      <a:r>
                        <a:rPr lang="en" sz="1200">
                          <a:latin typeface="Times New Roman"/>
                          <a:ea typeface="Times New Roman"/>
                          <a:cs typeface="Times New Roman"/>
                          <a:sym typeface="Times New Roman"/>
                        </a:rPr>
                        <a:t>or 5 PFLOPS</a:t>
                      </a:r>
                      <a:endParaRPr sz="1200">
                        <a:latin typeface="Times New Roman"/>
                        <a:ea typeface="Times New Roman"/>
                        <a:cs typeface="Times New Roman"/>
                        <a:sym typeface="Times New Roman"/>
                      </a:endParaRPr>
                    </a:p>
                    <a:p>
                      <a:pPr marL="0" lvl="0" indent="0" algn="r" rtl="0">
                        <a:spcBef>
                          <a:spcPts val="0"/>
                        </a:spcBef>
                        <a:spcAft>
                          <a:spcPts val="0"/>
                        </a:spcAft>
                        <a:buNone/>
                      </a:pPr>
                      <a:r>
                        <a:rPr lang="en" sz="1200">
                          <a:latin typeface="Times New Roman"/>
                          <a:ea typeface="Times New Roman"/>
                          <a:cs typeface="Times New Roman"/>
                          <a:sym typeface="Times New Roman"/>
                        </a:rPr>
                        <a:t>(100x)</a:t>
                      </a:r>
                      <a:endParaRPr sz="1200">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sz="1200">
                          <a:latin typeface="Times New Roman"/>
                          <a:ea typeface="Times New Roman"/>
                          <a:cs typeface="Times New Roman"/>
                          <a:sym typeface="Times New Roman"/>
                        </a:rPr>
                        <a:t>15000 GB </a:t>
                      </a:r>
                      <a:endParaRPr sz="1200">
                        <a:latin typeface="Times New Roman"/>
                        <a:ea typeface="Times New Roman"/>
                        <a:cs typeface="Times New Roman"/>
                        <a:sym typeface="Times New Roman"/>
                      </a:endParaRPr>
                    </a:p>
                    <a:p>
                      <a:pPr marL="0" lvl="0" indent="0" algn="r" rtl="0">
                        <a:spcBef>
                          <a:spcPts val="0"/>
                        </a:spcBef>
                        <a:spcAft>
                          <a:spcPts val="0"/>
                        </a:spcAft>
                        <a:buNone/>
                      </a:pPr>
                      <a:r>
                        <a:rPr lang="en" sz="1200">
                          <a:latin typeface="Times New Roman"/>
                          <a:ea typeface="Times New Roman"/>
                          <a:cs typeface="Times New Roman"/>
                          <a:sym typeface="Times New Roman"/>
                        </a:rPr>
                        <a:t>or 15 TB</a:t>
                      </a:r>
                      <a:endParaRPr sz="1200">
                        <a:latin typeface="Times New Roman"/>
                        <a:ea typeface="Times New Roman"/>
                        <a:cs typeface="Times New Roman"/>
                        <a:sym typeface="Times New Roman"/>
                      </a:endParaRPr>
                    </a:p>
                    <a:p>
                      <a:pPr marL="0" lvl="0" indent="0" algn="r" rtl="0">
                        <a:spcBef>
                          <a:spcPts val="0"/>
                        </a:spcBef>
                        <a:spcAft>
                          <a:spcPts val="0"/>
                        </a:spcAft>
                        <a:buNone/>
                      </a:pPr>
                      <a:r>
                        <a:rPr lang="en" sz="1200">
                          <a:latin typeface="Times New Roman"/>
                          <a:ea typeface="Times New Roman"/>
                          <a:cs typeface="Times New Roman"/>
                          <a:sym typeface="Times New Roman"/>
                        </a:rPr>
                        <a:t>(3x)</a:t>
                      </a:r>
                      <a:endParaRPr sz="1200">
                        <a:latin typeface="Times New Roman"/>
                        <a:ea typeface="Times New Roman"/>
                        <a:cs typeface="Times New Roman"/>
                        <a:sym typeface="Times New Roman"/>
                      </a:endParaRPr>
                    </a:p>
                    <a:p>
                      <a:pPr marL="0" lvl="0" indent="0" algn="r" rtl="0">
                        <a:spcBef>
                          <a:spcPts val="0"/>
                        </a:spcBef>
                        <a:spcAft>
                          <a:spcPts val="0"/>
                        </a:spcAft>
                        <a:buNone/>
                      </a:pP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5"/>
                  </a:ext>
                </a:extLst>
              </a:tr>
            </a:tbl>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62858-1408-8446-9D6E-5813D6D8B6DB}"/>
              </a:ext>
            </a:extLst>
          </p:cNvPr>
          <p:cNvSpPr>
            <a:spLocks noGrp="1"/>
          </p:cNvSpPr>
          <p:nvPr>
            <p:ph type="title"/>
          </p:nvPr>
        </p:nvSpPr>
        <p:spPr/>
        <p:txBody>
          <a:bodyPr/>
          <a:lstStyle/>
          <a:p>
            <a:r>
              <a:rPr lang="en-US" dirty="0"/>
              <a:t>Cost of Computation and Cost of Developers</a:t>
            </a:r>
          </a:p>
        </p:txBody>
      </p:sp>
      <p:sp>
        <p:nvSpPr>
          <p:cNvPr id="3" name="Text Placeholder 2">
            <a:extLst>
              <a:ext uri="{FF2B5EF4-FFF2-40B4-BE49-F238E27FC236}">
                <a16:creationId xmlns:a16="http://schemas.microsoft.com/office/drawing/2014/main" id="{AA8C1E62-FA34-F843-B377-47C2DBCC619B}"/>
              </a:ext>
            </a:extLst>
          </p:cNvPr>
          <p:cNvSpPr>
            <a:spLocks noGrp="1"/>
          </p:cNvSpPr>
          <p:nvPr>
            <p:ph type="body" idx="1"/>
          </p:nvPr>
        </p:nvSpPr>
        <p:spPr/>
        <p:txBody>
          <a:bodyPr/>
          <a:lstStyle/>
          <a:p>
            <a:r>
              <a:rPr lang="en-US" dirty="0"/>
              <a:t>Cost of computation: </a:t>
            </a:r>
            <a:r>
              <a:rPr lang="en-US" b="1" dirty="0"/>
              <a:t>several orders of magnitude more</a:t>
            </a:r>
            <a:r>
              <a:rPr lang="en-US" dirty="0"/>
              <a:t> computational resources can be bought with the same amount of money in 10-20 years …. </a:t>
            </a:r>
          </a:p>
          <a:p>
            <a:endParaRPr lang="en-US" dirty="0"/>
          </a:p>
          <a:p>
            <a:r>
              <a:rPr lang="en-US" dirty="0"/>
              <a:t>Cost of developers: human resources </a:t>
            </a:r>
          </a:p>
          <a:p>
            <a:pPr lvl="1"/>
            <a:r>
              <a:rPr lang="en-US" dirty="0"/>
              <a:t>if anything time is getting more expensive when compared to how much compute time can be bought …</a:t>
            </a:r>
          </a:p>
          <a:p>
            <a:endParaRPr lang="en-US" dirty="0"/>
          </a:p>
        </p:txBody>
      </p:sp>
    </p:spTree>
    <p:extLst>
      <p:ext uri="{BB962C8B-B14F-4D97-AF65-F5344CB8AC3E}">
        <p14:creationId xmlns:p14="http://schemas.microsoft.com/office/powerpoint/2010/main" val="3461733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B864-6549-4F25-BA01-03E79664513F}"/>
              </a:ext>
            </a:extLst>
          </p:cNvPr>
          <p:cNvSpPr>
            <a:spLocks noGrp="1"/>
          </p:cNvSpPr>
          <p:nvPr>
            <p:ph type="title"/>
          </p:nvPr>
        </p:nvSpPr>
        <p:spPr/>
        <p:txBody>
          <a:bodyPr/>
          <a:lstStyle/>
          <a:p>
            <a:r>
              <a:rPr lang="en-US" dirty="0"/>
              <a:t>Future of Computing</a:t>
            </a:r>
            <a:br>
              <a:rPr lang="en-US" dirty="0"/>
            </a:br>
            <a:r>
              <a:rPr lang="en-US" dirty="0"/>
              <a:t>(Learning from Past)</a:t>
            </a:r>
          </a:p>
        </p:txBody>
      </p:sp>
    </p:spTree>
    <p:extLst>
      <p:ext uri="{BB962C8B-B14F-4D97-AF65-F5344CB8AC3E}">
        <p14:creationId xmlns:p14="http://schemas.microsoft.com/office/powerpoint/2010/main" val="8834318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Evolution of computation</a:t>
            </a:r>
            <a:endParaRPr/>
          </a:p>
        </p:txBody>
      </p:sp>
      <p:graphicFrame>
        <p:nvGraphicFramePr>
          <p:cNvPr id="205" name="Google Shape;205;p31"/>
          <p:cNvGraphicFramePr/>
          <p:nvPr>
            <p:extLst>
              <p:ext uri="{D42A27DB-BD31-4B8C-83A1-F6EECF244321}">
                <p14:modId xmlns:p14="http://schemas.microsoft.com/office/powerpoint/2010/main" val="3257450542"/>
              </p:ext>
            </p:extLst>
          </p:nvPr>
        </p:nvGraphicFramePr>
        <p:xfrm>
          <a:off x="229150" y="1325825"/>
          <a:ext cx="8309725" cy="2965220"/>
        </p:xfrm>
        <a:graphic>
          <a:graphicData uri="http://schemas.openxmlformats.org/drawingml/2006/table">
            <a:tbl>
              <a:tblPr>
                <a:noFill/>
                <a:tableStyleId>{5EDA8043-D8F2-4EBD-87DC-F941F19E4C3B}</a:tableStyleId>
              </a:tblPr>
              <a:tblGrid>
                <a:gridCol w="1211825">
                  <a:extLst>
                    <a:ext uri="{9D8B030D-6E8A-4147-A177-3AD203B41FA5}">
                      <a16:colId xmlns:a16="http://schemas.microsoft.com/office/drawing/2014/main" val="20000"/>
                    </a:ext>
                  </a:extLst>
                </a:gridCol>
                <a:gridCol w="2102175">
                  <a:extLst>
                    <a:ext uri="{9D8B030D-6E8A-4147-A177-3AD203B41FA5}">
                      <a16:colId xmlns:a16="http://schemas.microsoft.com/office/drawing/2014/main" val="20001"/>
                    </a:ext>
                  </a:extLst>
                </a:gridCol>
                <a:gridCol w="2027975">
                  <a:extLst>
                    <a:ext uri="{9D8B030D-6E8A-4147-A177-3AD203B41FA5}">
                      <a16:colId xmlns:a16="http://schemas.microsoft.com/office/drawing/2014/main" val="20002"/>
                    </a:ext>
                  </a:extLst>
                </a:gridCol>
                <a:gridCol w="1384950">
                  <a:extLst>
                    <a:ext uri="{9D8B030D-6E8A-4147-A177-3AD203B41FA5}">
                      <a16:colId xmlns:a16="http://schemas.microsoft.com/office/drawing/2014/main" val="20003"/>
                    </a:ext>
                  </a:extLst>
                </a:gridCol>
                <a:gridCol w="1582800">
                  <a:extLst>
                    <a:ext uri="{9D8B030D-6E8A-4147-A177-3AD203B41FA5}">
                      <a16:colId xmlns:a16="http://schemas.microsoft.com/office/drawing/2014/main" val="20004"/>
                    </a:ext>
                  </a:extLst>
                </a:gridCol>
              </a:tblGrid>
              <a:tr h="723875">
                <a:tc>
                  <a:txBody>
                    <a:bodyPr/>
                    <a:lstStyle/>
                    <a:p>
                      <a:pPr marL="0" lvl="0" indent="0" algn="l" rtl="0">
                        <a:spcBef>
                          <a:spcPts val="0"/>
                        </a:spcBef>
                        <a:spcAft>
                          <a:spcPts val="0"/>
                        </a:spcAft>
                        <a:buNone/>
                      </a:pPr>
                      <a:r>
                        <a:rPr lang="en" sz="1200" b="1">
                          <a:latin typeface="Times New Roman"/>
                          <a:ea typeface="Times New Roman"/>
                          <a:cs typeface="Times New Roman"/>
                          <a:sym typeface="Times New Roman"/>
                        </a:rPr>
                        <a:t>Year</a:t>
                      </a:r>
                      <a:endParaRPr sz="1200" b="1">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b="1">
                          <a:latin typeface="Times New Roman"/>
                          <a:ea typeface="Times New Roman"/>
                          <a:cs typeface="Times New Roman"/>
                          <a:sym typeface="Times New Roman"/>
                        </a:rPr>
                        <a:t>Computing Paradigm</a:t>
                      </a:r>
                      <a:endParaRPr sz="1200" b="1">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b="1">
                          <a:latin typeface="Times New Roman"/>
                          <a:ea typeface="Times New Roman"/>
                          <a:cs typeface="Times New Roman"/>
                          <a:sym typeface="Times New Roman"/>
                        </a:rPr>
                        <a:t>Expenses</a:t>
                      </a:r>
                      <a:endParaRPr sz="1200" b="1">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b="1">
                          <a:latin typeface="Times New Roman"/>
                          <a:ea typeface="Times New Roman"/>
                          <a:cs typeface="Times New Roman"/>
                          <a:sym typeface="Times New Roman"/>
                        </a:rPr>
                        <a:t>Time to solution</a:t>
                      </a:r>
                      <a:endParaRPr sz="1200" b="1">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b="1">
                          <a:latin typeface="Times New Roman"/>
                          <a:ea typeface="Times New Roman"/>
                          <a:cs typeface="Times New Roman"/>
                          <a:sym typeface="Times New Roman"/>
                        </a:rPr>
                        <a:t>Cost of compute with 1 GB of memory per hour</a:t>
                      </a:r>
                      <a:endParaRPr sz="1200" b="1">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0"/>
                  </a:ext>
                </a:extLst>
              </a:tr>
              <a:tr h="41165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1960-</a:t>
                      </a:r>
                      <a:br>
                        <a:rPr lang="en" sz="1200">
                          <a:latin typeface="Times New Roman"/>
                          <a:ea typeface="Times New Roman"/>
                          <a:cs typeface="Times New Roman"/>
                          <a:sym typeface="Times New Roman"/>
                        </a:rPr>
                      </a:br>
                      <a:r>
                        <a:rPr lang="en" sz="1200">
                          <a:latin typeface="Times New Roman"/>
                          <a:ea typeface="Times New Roman"/>
                          <a:cs typeface="Times New Roman"/>
                          <a:sym typeface="Times New Roman"/>
                        </a:rPr>
                        <a:t>2000</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Mainframes, data centers</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Upfront capital investment</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Months to Years</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$100K to $1000</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1"/>
                  </a:ext>
                </a:extLst>
              </a:tr>
              <a:tr h="49185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2000s</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HPC Cluster and Grid Computing, data centers, VMs</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Capital investment, reusing idle machines</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Days to Weeks</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$10-50</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2"/>
                  </a:ext>
                </a:extLst>
              </a:tr>
              <a:tr h="708125">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2010s</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Cloud and Serverless Computing, VMs and Containers</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Pay-as-you-go, sometimes paying even if not using compute resources (VMs)</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Minutes to Hours</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$0.01 - 0.06</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3"/>
                  </a:ext>
                </a:extLst>
              </a:tr>
              <a:tr h="547700">
                <a:tc>
                  <a:txBody>
                    <a:bodyPr/>
                    <a:lstStyle/>
                    <a:p>
                      <a:pPr marL="0" lvl="0" indent="0" algn="l" rtl="0">
                        <a:spcBef>
                          <a:spcPts val="0"/>
                        </a:spcBef>
                        <a:spcAft>
                          <a:spcPts val="0"/>
                        </a:spcAft>
                        <a:buNone/>
                      </a:pPr>
                      <a:r>
                        <a:rPr lang="en" sz="1200" b="1" dirty="0">
                          <a:latin typeface="Times New Roman"/>
                          <a:ea typeface="Times New Roman"/>
                          <a:cs typeface="Times New Roman"/>
                          <a:sym typeface="Times New Roman"/>
                        </a:rPr>
                        <a:t>Future</a:t>
                      </a:r>
                      <a:endParaRPr sz="1200" b="1" dirty="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b="1">
                          <a:latin typeface="Times New Roman"/>
                          <a:ea typeface="Times New Roman"/>
                          <a:cs typeface="Times New Roman"/>
                          <a:sym typeface="Times New Roman"/>
                        </a:rPr>
                        <a:t>Standardized containers?</a:t>
                      </a:r>
                      <a:endParaRPr sz="1200" b="1">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Pay only for what is used</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Seconds to Minutes</a:t>
                      </a:r>
                      <a:endParaRPr sz="1200">
                        <a:latin typeface="Times New Roman"/>
                        <a:ea typeface="Times New Roman"/>
                        <a:cs typeface="Times New Roman"/>
                        <a:sym typeface="Times New Roman"/>
                      </a:endParaRPr>
                    </a:p>
                  </a:txBody>
                  <a:tcPr marL="63500" marR="63500" marT="63500" marB="63500"/>
                </a:tc>
                <a:tc>
                  <a:txBody>
                    <a:bodyPr/>
                    <a:lstStyle/>
                    <a:p>
                      <a:pPr marL="0" lvl="0" indent="0" algn="l" rtl="0">
                        <a:spcBef>
                          <a:spcPts val="0"/>
                        </a:spcBef>
                        <a:spcAft>
                          <a:spcPts val="0"/>
                        </a:spcAft>
                        <a:buNone/>
                      </a:pPr>
                      <a:r>
                        <a:rPr lang="en" sz="1200" dirty="0">
                          <a:latin typeface="Times New Roman"/>
                          <a:ea typeface="Times New Roman"/>
                          <a:cs typeface="Times New Roman"/>
                          <a:sym typeface="Times New Roman"/>
                        </a:rPr>
                        <a:t>&lt;$0.01</a:t>
                      </a:r>
                      <a:endParaRPr sz="1200" dirty="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4"/>
                  </a:ext>
                </a:extLst>
              </a:tr>
            </a:tbl>
          </a:graphicData>
        </a:graphic>
      </p:graphicFrame>
      <p:sp>
        <p:nvSpPr>
          <p:cNvPr id="206" name="Google Shape;206;p31"/>
          <p:cNvSpPr txBox="1"/>
          <p:nvPr/>
        </p:nvSpPr>
        <p:spPr>
          <a:xfrm>
            <a:off x="316625" y="4498125"/>
            <a:ext cx="78582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7" name="Google Shape;207;p31"/>
          <p:cNvSpPr txBox="1"/>
          <p:nvPr/>
        </p:nvSpPr>
        <p:spPr>
          <a:xfrm>
            <a:off x="356025" y="4151825"/>
            <a:ext cx="7792200" cy="8601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000">
              <a:latin typeface="Times New Roman"/>
              <a:ea typeface="Times New Roman"/>
              <a:cs typeface="Times New Roman"/>
              <a:sym typeface="Times New Roman"/>
            </a:endParaRPr>
          </a:p>
          <a:p>
            <a:pPr marL="0" lvl="0" indent="0" algn="l" rtl="0">
              <a:spcBef>
                <a:spcPts val="0"/>
              </a:spcBef>
              <a:spcAft>
                <a:spcPts val="0"/>
              </a:spcAft>
              <a:buNone/>
            </a:pPr>
            <a:endParaRPr sz="1000">
              <a:latin typeface="Times New Roman"/>
              <a:ea typeface="Times New Roman"/>
              <a:cs typeface="Times New Roman"/>
              <a:sym typeface="Times New Roman"/>
            </a:endParaRPr>
          </a:p>
          <a:p>
            <a:pPr marL="0" lvl="0" indent="0" algn="l" rtl="0">
              <a:spcBef>
                <a:spcPts val="0"/>
              </a:spcBef>
              <a:spcAft>
                <a:spcPts val="0"/>
              </a:spcAft>
              <a:buClr>
                <a:srgbClr val="000000"/>
              </a:buClr>
              <a:buSzPts val="1100"/>
              <a:buFont typeface="Arial"/>
              <a:buNone/>
            </a:pPr>
            <a:r>
              <a:rPr lang="en" sz="1000">
                <a:latin typeface="Times New Roman"/>
                <a:ea typeface="Times New Roman"/>
                <a:cs typeface="Times New Roman"/>
                <a:sym typeface="Times New Roman"/>
              </a:rPr>
              <a:t>“Comparing Cloud Instance Pricing: AWS vs Azure vs Google vs IBM”, November 18, 2017, </a:t>
            </a:r>
            <a:r>
              <a:rPr lang="en" sz="1000" u="sng">
                <a:solidFill>
                  <a:schemeClr val="hlink"/>
                </a:solidFill>
                <a:latin typeface="Times New Roman"/>
                <a:ea typeface="Times New Roman"/>
                <a:cs typeface="Times New Roman"/>
                <a:sym typeface="Times New Roman"/>
                <a:hlinkClick r:id="rId3"/>
              </a:rPr>
              <a:t>https://www.rightscale.com/blog/cloud-cost-analysis/comparing-cloud-instance-pricing-aws-vs-azure-vs-google-vs-ibm</a:t>
            </a:r>
            <a:r>
              <a:rPr lang="en" sz="100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a:p>
            <a:pPr marL="0" lvl="0" indent="0" algn="l" rtl="0">
              <a:spcBef>
                <a:spcPts val="0"/>
              </a:spcBef>
              <a:spcAft>
                <a:spcPts val="0"/>
              </a:spcAft>
              <a:buClr>
                <a:srgbClr val="000000"/>
              </a:buClr>
              <a:buSzPts val="1100"/>
              <a:buFont typeface="Arial"/>
              <a:buNone/>
            </a:pPr>
            <a:endParaRPr sz="1000">
              <a:latin typeface="Times New Roman"/>
              <a:ea typeface="Times New Roman"/>
              <a:cs typeface="Times New Roman"/>
              <a:sym typeface="Times New Roman"/>
            </a:endParaRPr>
          </a:p>
          <a:p>
            <a:pPr marL="0" lvl="0" indent="0" algn="l" rtl="0">
              <a:spcBef>
                <a:spcPts val="0"/>
              </a:spcBef>
              <a:spcAft>
                <a:spcPts val="0"/>
              </a:spcAft>
              <a:buNone/>
            </a:pPr>
            <a:endParaRPr sz="1000">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Rise of Containers</a:t>
            </a:r>
            <a:endParaRPr/>
          </a:p>
        </p:txBody>
      </p:sp>
      <p:sp>
        <p:nvSpPr>
          <p:cNvPr id="219" name="Google Shape;219;p33"/>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Open Virtualization Format</a:t>
            </a:r>
            <a:br>
              <a:rPr lang="en"/>
            </a:br>
            <a:r>
              <a:rPr lang="en" u="sng">
                <a:solidFill>
                  <a:schemeClr val="hlink"/>
                </a:solidFill>
                <a:hlinkClick r:id="rId3"/>
              </a:rPr>
              <a:t>https://www.dmtf.org/standards/ovf</a:t>
            </a:r>
            <a:endParaRPr/>
          </a:p>
          <a:p>
            <a:pPr marL="457200" lvl="0" indent="-342900" algn="l" rtl="0">
              <a:spcBef>
                <a:spcPts val="0"/>
              </a:spcBef>
              <a:spcAft>
                <a:spcPts val="0"/>
              </a:spcAft>
              <a:buSzPts val="1800"/>
              <a:buChar char="●"/>
            </a:pPr>
            <a:r>
              <a:rPr lang="en"/>
              <a:t>The future of Linux Containers, </a:t>
            </a:r>
            <a:r>
              <a:rPr lang="en" b="1"/>
              <a:t>2013</a:t>
            </a:r>
            <a:r>
              <a:rPr lang="en"/>
              <a:t> </a:t>
            </a:r>
            <a:r>
              <a:rPr lang="en" u="sng">
                <a:solidFill>
                  <a:schemeClr val="hlink"/>
                </a:solidFill>
                <a:hlinkClick r:id="rId4"/>
              </a:rPr>
              <a:t>https://www.youtube.com/watch?v=wW9CAH9nSLs</a:t>
            </a:r>
            <a:r>
              <a:rPr lang="en"/>
              <a:t>  </a:t>
            </a:r>
            <a:endParaRPr/>
          </a:p>
          <a:p>
            <a:pPr marL="457200" lvl="0" indent="-342900" algn="l" rtl="0">
              <a:spcBef>
                <a:spcPts val="0"/>
              </a:spcBef>
              <a:spcAft>
                <a:spcPts val="0"/>
              </a:spcAft>
              <a:buSzPts val="1800"/>
              <a:buChar char="●"/>
            </a:pPr>
            <a:r>
              <a:rPr lang="en"/>
              <a:t>Open Container Initiative (OCI) </a:t>
            </a:r>
            <a:r>
              <a:rPr lang="en" u="sng">
                <a:solidFill>
                  <a:schemeClr val="hlink"/>
                </a:solidFill>
                <a:hlinkClick r:id="rId5"/>
              </a:rPr>
              <a:t>https://www.opencontainers.org/</a:t>
            </a:r>
            <a:r>
              <a:rPr lang="en"/>
              <a:t> </a:t>
            </a:r>
            <a:endParaRPr/>
          </a:p>
          <a:p>
            <a:pPr marL="457200" lvl="0" indent="-342900" algn="l" rtl="0">
              <a:spcBef>
                <a:spcPts val="0"/>
              </a:spcBef>
              <a:spcAft>
                <a:spcPts val="0"/>
              </a:spcAft>
              <a:buSzPts val="1800"/>
              <a:buChar char="●"/>
            </a:pPr>
            <a:r>
              <a:rPr lang="en"/>
              <a:t>Firecracker – Lightweight Virtualization for Serverless Computing, </a:t>
            </a:r>
            <a:r>
              <a:rPr lang="en" b="1"/>
              <a:t>2018</a:t>
            </a:r>
            <a:br>
              <a:rPr lang="en"/>
            </a:br>
            <a:r>
              <a:rPr lang="en" u="sng">
                <a:solidFill>
                  <a:schemeClr val="hlink"/>
                </a:solidFill>
                <a:hlinkClick r:id="rId6"/>
              </a:rPr>
              <a:t>https://github.com/firecracker-microvm/</a:t>
            </a:r>
            <a:r>
              <a:rPr lang="en"/>
              <a:t> </a:t>
            </a:r>
            <a:endParaRPr/>
          </a:p>
          <a:p>
            <a:pPr marL="457200" lvl="0" indent="-342900" algn="l" rtl="0">
              <a:spcBef>
                <a:spcPts val="0"/>
              </a:spcBef>
              <a:spcAft>
                <a:spcPts val="0"/>
              </a:spcAft>
              <a:buSzPts val="1800"/>
              <a:buChar char="●"/>
            </a:pPr>
            <a:r>
              <a:rPr lang="en"/>
              <a:t>Future …? </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Real-world Shipping Containers</a:t>
            </a:r>
            <a:endParaRPr/>
          </a:p>
        </p:txBody>
      </p:sp>
      <p:sp>
        <p:nvSpPr>
          <p:cNvPr id="225" name="Google Shape;225;p3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b="1" dirty="0"/>
              <a:t>Success story</a:t>
            </a:r>
            <a:endParaRPr lang="en-US" b="1"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(Short) History of shipping containers - success story</a:t>
            </a:r>
            <a:endParaRPr/>
          </a:p>
        </p:txBody>
      </p:sp>
      <p:sp>
        <p:nvSpPr>
          <p:cNvPr id="231" name="Google Shape;231;p35"/>
          <p:cNvSpPr txBox="1">
            <a:spLocks noGrp="1"/>
          </p:cNvSpPr>
          <p:nvPr>
            <p:ph type="body" idx="1"/>
          </p:nvPr>
        </p:nvSpPr>
        <p:spPr>
          <a:xfrm>
            <a:off x="311700" y="1468825"/>
            <a:ext cx="88323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r>
              <a:rPr lang="en" b="1"/>
              <a:t>In the early 1950’s</a:t>
            </a:r>
            <a:r>
              <a:rPr lang="en"/>
              <a:t> McLean began his own “container concept”</a:t>
            </a:r>
            <a:endParaRPr/>
          </a:p>
          <a:p>
            <a:pPr marL="0" lvl="0" indent="0" algn="l" rtl="0">
              <a:spcBef>
                <a:spcPts val="1600"/>
              </a:spcBef>
              <a:spcAft>
                <a:spcPts val="0"/>
              </a:spcAft>
              <a:buNone/>
            </a:pPr>
            <a:r>
              <a:rPr lang="en"/>
              <a:t>Matson, on the West coast of the US also attempted a type of container concept, but failed sorely. </a:t>
            </a:r>
            <a:endParaRPr/>
          </a:p>
          <a:p>
            <a:pPr marL="0" lvl="0" indent="0" algn="l" rtl="0">
              <a:spcBef>
                <a:spcPts val="1600"/>
              </a:spcBef>
              <a:spcAft>
                <a:spcPts val="1600"/>
              </a:spcAft>
              <a:buNone/>
            </a:pPr>
            <a:r>
              <a:rPr lang="en"/>
              <a:t>In the late 1960’s Sea-Land got some large boosts from the US Government and US Military.</a:t>
            </a:r>
            <a:br>
              <a:rPr lang="en"/>
            </a:br>
            <a:br>
              <a:rPr lang="en"/>
            </a:br>
            <a:r>
              <a:rPr lang="en" b="1"/>
              <a:t>McLean and Sea-Land were able to finally standardize the container concept in the early 70's.</a:t>
            </a:r>
            <a:r>
              <a:rPr lang="en"/>
              <a:t> </a:t>
            </a:r>
            <a:endParaRPr/>
          </a:p>
        </p:txBody>
      </p:sp>
      <p:sp>
        <p:nvSpPr>
          <p:cNvPr id="232" name="Google Shape;232;p35"/>
          <p:cNvSpPr txBox="1"/>
          <p:nvPr/>
        </p:nvSpPr>
        <p:spPr>
          <a:xfrm>
            <a:off x="311700" y="4482825"/>
            <a:ext cx="6650400" cy="5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 History Of ISO Shipping Containers From Wooden Crates To Steel Boxes” </a:t>
            </a:r>
            <a:r>
              <a:rPr lang="en" u="sng">
                <a:solidFill>
                  <a:schemeClr val="hlink"/>
                </a:solidFill>
                <a:hlinkClick r:id="rId3"/>
              </a:rPr>
              <a:t>http://www.isbu-association.org/history-of-shipping-containers.htm</a:t>
            </a:r>
            <a:r>
              <a:rPr lang="en"/>
              <a:t>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(Short) History of shipping containers - success story</a:t>
            </a:r>
            <a:endParaRPr/>
          </a:p>
        </p:txBody>
      </p:sp>
      <p:sp>
        <p:nvSpPr>
          <p:cNvPr id="238" name="Google Shape;238;p36"/>
          <p:cNvSpPr txBox="1">
            <a:spLocks noGrp="1"/>
          </p:cNvSpPr>
          <p:nvPr>
            <p:ph type="body" idx="1"/>
          </p:nvPr>
        </p:nvSpPr>
        <p:spPr>
          <a:xfrm>
            <a:off x="311700" y="1468825"/>
            <a:ext cx="88323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1956, loose cargo cost </a:t>
            </a:r>
            <a:r>
              <a:rPr lang="en" b="1"/>
              <a:t>$5.86 per ton to load</a:t>
            </a:r>
            <a:r>
              <a:rPr lang="en"/>
              <a:t>.  Using an ISO shipping container, the cargo cost was </a:t>
            </a:r>
            <a:r>
              <a:rPr lang="en" b="1"/>
              <a:t>reduced to only 16 cents per ton</a:t>
            </a:r>
            <a:r>
              <a:rPr lang="en"/>
              <a:t>. </a:t>
            </a:r>
            <a:endParaRPr/>
          </a:p>
          <a:p>
            <a:pPr marL="0" lvl="0" indent="0" algn="l" rtl="0">
              <a:spcBef>
                <a:spcPts val="1600"/>
              </a:spcBef>
              <a:spcAft>
                <a:spcPts val="0"/>
              </a:spcAft>
              <a:buNone/>
            </a:pPr>
            <a:r>
              <a:rPr lang="en" b="1"/>
              <a:t>5.86 / 0.16 = 36x</a:t>
            </a:r>
            <a:endParaRPr b="1"/>
          </a:p>
          <a:p>
            <a:pPr marL="0" lvl="0" indent="0" algn="l" rtl="0">
              <a:spcBef>
                <a:spcPts val="1600"/>
              </a:spcBef>
              <a:spcAft>
                <a:spcPts val="1600"/>
              </a:spcAft>
              <a:buNone/>
            </a:pPr>
            <a:r>
              <a:rPr lang="en" b="1"/>
              <a:t>There were many who had similar concepts previously but McLean was simply the guy, who with the push of the US military, really made the "standardized container" concept spread globally.</a:t>
            </a:r>
            <a:endParaRPr b="1"/>
          </a:p>
        </p:txBody>
      </p:sp>
      <p:sp>
        <p:nvSpPr>
          <p:cNvPr id="239" name="Google Shape;239;p36"/>
          <p:cNvSpPr txBox="1"/>
          <p:nvPr/>
        </p:nvSpPr>
        <p:spPr>
          <a:xfrm>
            <a:off x="311700" y="4482825"/>
            <a:ext cx="6650400" cy="5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 History Of ISO Shipping Containers From Wooden Crates To Steel Boxes” </a:t>
            </a:r>
            <a:r>
              <a:rPr lang="en" u="sng">
                <a:solidFill>
                  <a:schemeClr val="hlink"/>
                </a:solidFill>
                <a:hlinkClick r:id="rId3"/>
              </a:rPr>
              <a:t>http://www.isbu-association.org/history-of-shipping-containers.htm</a:t>
            </a:r>
            <a:r>
              <a:rPr lang="en"/>
              <a:t>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B864-6549-4F25-BA01-03E79664513F}"/>
              </a:ext>
            </a:extLst>
          </p:cNvPr>
          <p:cNvSpPr>
            <a:spLocks noGrp="1"/>
          </p:cNvSpPr>
          <p:nvPr>
            <p:ph type="title"/>
          </p:nvPr>
        </p:nvSpPr>
        <p:spPr/>
        <p:txBody>
          <a:bodyPr/>
          <a:lstStyle/>
          <a:p>
            <a:r>
              <a:rPr lang="en-US" dirty="0"/>
              <a:t>Quick History of Computing</a:t>
            </a:r>
          </a:p>
        </p:txBody>
      </p:sp>
    </p:spTree>
    <p:extLst>
      <p:ext uri="{BB962C8B-B14F-4D97-AF65-F5344CB8AC3E}">
        <p14:creationId xmlns:p14="http://schemas.microsoft.com/office/powerpoint/2010/main" val="13924211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(Short) History of shipping containers - success story</a:t>
            </a:r>
            <a:endParaRPr/>
          </a:p>
        </p:txBody>
      </p:sp>
      <p:sp>
        <p:nvSpPr>
          <p:cNvPr id="245" name="Google Shape;245;p37"/>
          <p:cNvSpPr txBox="1">
            <a:spLocks noGrp="1"/>
          </p:cNvSpPr>
          <p:nvPr>
            <p:ph type="body" idx="1"/>
          </p:nvPr>
        </p:nvSpPr>
        <p:spPr>
          <a:xfrm>
            <a:off x="246175" y="1272275"/>
            <a:ext cx="88323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For the first few years, from 1956 to 1965 virtually all use of the shipping containers were only by McLean on his own ships.</a:t>
            </a:r>
            <a:endParaRPr b="1"/>
          </a:p>
          <a:p>
            <a:pPr marL="0" lvl="0" indent="0" algn="l" rtl="0">
              <a:spcBef>
                <a:spcPts val="1600"/>
              </a:spcBef>
              <a:spcAft>
                <a:spcPts val="0"/>
              </a:spcAft>
              <a:buNone/>
            </a:pPr>
            <a:r>
              <a:rPr lang="en"/>
              <a:t>We must remember, the ISO shipping container as we know it today was developed in 1956, but was not re-designed and standardized Internationally until in 1972.</a:t>
            </a:r>
            <a:endParaRPr/>
          </a:p>
          <a:p>
            <a:pPr marL="0" lvl="0" indent="0" algn="l" rtl="0">
              <a:spcBef>
                <a:spcPts val="1600"/>
              </a:spcBef>
              <a:spcAft>
                <a:spcPts val="1600"/>
              </a:spcAft>
              <a:buNone/>
            </a:pPr>
            <a:r>
              <a:rPr lang="en" b="1"/>
              <a:t>The standardization process which began by the ISO and IMO in 1967, was only pushed-forward at the urging of the US Government for their use by the US military for transport and housing overseas.</a:t>
            </a:r>
            <a:endParaRPr b="1"/>
          </a:p>
        </p:txBody>
      </p:sp>
      <p:sp>
        <p:nvSpPr>
          <p:cNvPr id="246" name="Google Shape;246;p37"/>
          <p:cNvSpPr txBox="1"/>
          <p:nvPr/>
        </p:nvSpPr>
        <p:spPr>
          <a:xfrm>
            <a:off x="246175" y="4538450"/>
            <a:ext cx="6650400" cy="589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 History Of ISO Shipping Containers From Wooden Crates To Steel Boxes” </a:t>
            </a:r>
            <a:r>
              <a:rPr lang="en" u="sng">
                <a:solidFill>
                  <a:schemeClr val="hlink"/>
                </a:solidFill>
                <a:hlinkClick r:id="rId3"/>
              </a:rPr>
              <a:t>http://www.isbu-association.org/history-of-shipping-containers.htm</a:t>
            </a:r>
            <a:r>
              <a:rPr lang="en"/>
              <a:t> </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Inevitability of progress?</a:t>
            </a:r>
            <a:endParaRPr dirty="0"/>
          </a:p>
        </p:txBody>
      </p:sp>
      <p:sp>
        <p:nvSpPr>
          <p:cNvPr id="252" name="Google Shape;252;p38"/>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“People are mistaken when they think that technology just automatically improves. It does not automatically improve. </a:t>
            </a:r>
            <a:r>
              <a:rPr lang="en" b="1"/>
              <a:t>It only improves if a lot of people work very hard to make it better and I actually, I think, by itself, degrade, actually.</a:t>
            </a:r>
            <a:r>
              <a:rPr lang="en"/>
              <a:t> You look at ancient civilizations like ancient Egypt and they were able to make the pyramids and they forgot how to do that. And the Romans, they built these incredible aqueducts, they forgot how to do it.</a:t>
            </a:r>
            <a:endParaRPr/>
          </a:p>
          <a:p>
            <a:pPr marL="914400" lvl="0" indent="-342900" algn="l" rtl="0">
              <a:spcBef>
                <a:spcPts val="1600"/>
              </a:spcBef>
              <a:spcAft>
                <a:spcPts val="0"/>
              </a:spcAft>
              <a:buSzPts val="1800"/>
              <a:buChar char="-"/>
            </a:pPr>
            <a:r>
              <a:rPr lang="en"/>
              <a:t>Elon Musk</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Universal Standardized Computing Container like Electricity?</a:t>
            </a:r>
            <a:endParaRPr/>
          </a:p>
        </p:txBody>
      </p:sp>
      <p:grpSp>
        <p:nvGrpSpPr>
          <p:cNvPr id="258" name="Google Shape;258;p39"/>
          <p:cNvGrpSpPr/>
          <p:nvPr/>
        </p:nvGrpSpPr>
        <p:grpSpPr>
          <a:xfrm>
            <a:off x="2370755" y="1203079"/>
            <a:ext cx="4260193" cy="3665293"/>
            <a:chOff x="2724125" y="1782500"/>
            <a:chExt cx="2170025" cy="2297125"/>
          </a:xfrm>
        </p:grpSpPr>
        <p:sp>
          <p:nvSpPr>
            <p:cNvPr id="259" name="Google Shape;259;p39"/>
            <p:cNvSpPr/>
            <p:nvPr/>
          </p:nvSpPr>
          <p:spPr>
            <a:xfrm>
              <a:off x="2724125" y="1896500"/>
              <a:ext cx="527800" cy="2133600"/>
            </a:xfrm>
            <a:custGeom>
              <a:avLst/>
              <a:gdLst/>
              <a:ahLst/>
              <a:cxnLst/>
              <a:rect l="l" t="t" r="r" b="b"/>
              <a:pathLst>
                <a:path w="21112" h="85344" extrusionOk="0">
                  <a:moveTo>
                    <a:pt x="0" y="0"/>
                  </a:moveTo>
                  <a:cubicBezTo>
                    <a:pt x="11130" y="13603"/>
                    <a:pt x="22207" y="30855"/>
                    <a:pt x="20955" y="48387"/>
                  </a:cubicBezTo>
                  <a:cubicBezTo>
                    <a:pt x="19963" y="62270"/>
                    <a:pt x="9244" y="73764"/>
                    <a:pt x="1524" y="85344"/>
                  </a:cubicBezTo>
                </a:path>
              </a:pathLst>
            </a:custGeom>
            <a:noFill/>
            <a:ln w="19050" cap="flat" cmpd="sng">
              <a:solidFill>
                <a:srgbClr val="000000"/>
              </a:solidFill>
              <a:prstDash val="solid"/>
              <a:round/>
              <a:headEnd type="none" w="med" len="med"/>
              <a:tailEnd type="none" w="med" len="med"/>
            </a:ln>
          </p:spPr>
        </p:sp>
        <p:sp>
          <p:nvSpPr>
            <p:cNvPr id="260" name="Google Shape;260;p39"/>
            <p:cNvSpPr/>
            <p:nvPr/>
          </p:nvSpPr>
          <p:spPr>
            <a:xfrm flipH="1">
              <a:off x="4366350" y="1896500"/>
              <a:ext cx="527800" cy="2133600"/>
            </a:xfrm>
            <a:custGeom>
              <a:avLst/>
              <a:gdLst/>
              <a:ahLst/>
              <a:cxnLst/>
              <a:rect l="l" t="t" r="r" b="b"/>
              <a:pathLst>
                <a:path w="21112" h="85344" extrusionOk="0">
                  <a:moveTo>
                    <a:pt x="0" y="0"/>
                  </a:moveTo>
                  <a:cubicBezTo>
                    <a:pt x="11130" y="13603"/>
                    <a:pt x="22207" y="30855"/>
                    <a:pt x="20955" y="48387"/>
                  </a:cubicBezTo>
                  <a:cubicBezTo>
                    <a:pt x="19963" y="62270"/>
                    <a:pt x="9244" y="73764"/>
                    <a:pt x="1524" y="85344"/>
                  </a:cubicBezTo>
                </a:path>
              </a:pathLst>
            </a:custGeom>
            <a:noFill/>
            <a:ln w="19050" cap="flat" cmpd="sng">
              <a:solidFill>
                <a:srgbClr val="000000"/>
              </a:solidFill>
              <a:prstDash val="solid"/>
              <a:round/>
              <a:headEnd type="none" w="med" len="med"/>
              <a:tailEnd type="none" w="med" len="med"/>
            </a:ln>
          </p:spPr>
        </p:sp>
        <p:sp>
          <p:nvSpPr>
            <p:cNvPr id="261" name="Google Shape;261;p39"/>
            <p:cNvSpPr txBox="1"/>
            <p:nvPr/>
          </p:nvSpPr>
          <p:spPr>
            <a:xfrm>
              <a:off x="3290000" y="2801450"/>
              <a:ext cx="1038300" cy="5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Standardized</a:t>
              </a:r>
              <a:br>
                <a:rPr lang="en" sz="1000"/>
              </a:br>
              <a:r>
                <a:rPr lang="en" sz="1000"/>
                <a:t>Containers</a:t>
              </a:r>
              <a:endParaRPr sz="1000"/>
            </a:p>
          </p:txBody>
        </p:sp>
        <p:sp>
          <p:nvSpPr>
            <p:cNvPr id="262" name="Google Shape;262;p39"/>
            <p:cNvSpPr txBox="1"/>
            <p:nvPr/>
          </p:nvSpPr>
          <p:spPr>
            <a:xfrm>
              <a:off x="2819375" y="3649100"/>
              <a:ext cx="7899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Cloud</a:t>
              </a:r>
              <a:endParaRPr sz="1000"/>
            </a:p>
          </p:txBody>
        </p:sp>
        <p:sp>
          <p:nvSpPr>
            <p:cNvPr id="263" name="Google Shape;263;p39"/>
            <p:cNvSpPr txBox="1"/>
            <p:nvPr/>
          </p:nvSpPr>
          <p:spPr>
            <a:xfrm>
              <a:off x="3414188" y="3572900"/>
              <a:ext cx="7899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IoT</a:t>
              </a:r>
              <a:endParaRPr sz="1000"/>
            </a:p>
          </p:txBody>
        </p:sp>
        <p:sp>
          <p:nvSpPr>
            <p:cNvPr id="264" name="Google Shape;264;p39"/>
            <p:cNvSpPr txBox="1"/>
            <p:nvPr/>
          </p:nvSpPr>
          <p:spPr>
            <a:xfrm>
              <a:off x="4048625" y="3755925"/>
              <a:ext cx="7899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t>Future</a:t>
              </a:r>
              <a:endParaRPr sz="1000" i="1"/>
            </a:p>
          </p:txBody>
        </p:sp>
        <p:sp>
          <p:nvSpPr>
            <p:cNvPr id="265" name="Google Shape;265;p39"/>
            <p:cNvSpPr txBox="1"/>
            <p:nvPr/>
          </p:nvSpPr>
          <p:spPr>
            <a:xfrm>
              <a:off x="3356750" y="2196725"/>
              <a:ext cx="909600" cy="5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Business</a:t>
              </a:r>
              <a:br>
                <a:rPr lang="en" sz="1000"/>
              </a:br>
              <a:r>
                <a:rPr lang="en" sz="1000"/>
                <a:t>Application</a:t>
              </a:r>
              <a:endParaRPr sz="1000"/>
            </a:p>
          </p:txBody>
        </p:sp>
        <p:sp>
          <p:nvSpPr>
            <p:cNvPr id="266" name="Google Shape;266;p39"/>
            <p:cNvSpPr txBox="1"/>
            <p:nvPr/>
          </p:nvSpPr>
          <p:spPr>
            <a:xfrm>
              <a:off x="3800225" y="1782500"/>
              <a:ext cx="10383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Compositions</a:t>
              </a:r>
              <a:endParaRPr sz="1000"/>
            </a:p>
          </p:txBody>
        </p:sp>
        <p:sp>
          <p:nvSpPr>
            <p:cNvPr id="267" name="Google Shape;267;p39"/>
            <p:cNvSpPr txBox="1"/>
            <p:nvPr/>
          </p:nvSpPr>
          <p:spPr>
            <a:xfrm>
              <a:off x="2761925" y="1782500"/>
              <a:ext cx="10383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Orchestration</a:t>
              </a:r>
              <a:endParaRPr sz="1000"/>
            </a:p>
          </p:txBody>
        </p:sp>
        <p:cxnSp>
          <p:nvCxnSpPr>
            <p:cNvPr id="268" name="Google Shape;268;p39"/>
            <p:cNvCxnSpPr/>
            <p:nvPr/>
          </p:nvCxnSpPr>
          <p:spPr>
            <a:xfrm>
              <a:off x="3248000" y="2753750"/>
              <a:ext cx="1124100" cy="0"/>
            </a:xfrm>
            <a:prstGeom prst="straightConnector1">
              <a:avLst/>
            </a:prstGeom>
            <a:noFill/>
            <a:ln w="19050" cap="flat" cmpd="sng">
              <a:solidFill>
                <a:srgbClr val="000000"/>
              </a:solidFill>
              <a:prstDash val="dash"/>
              <a:round/>
              <a:headEnd type="none" w="med" len="med"/>
              <a:tailEnd type="none" w="med" len="med"/>
            </a:ln>
          </p:spPr>
        </p:cxnSp>
        <p:cxnSp>
          <p:nvCxnSpPr>
            <p:cNvPr id="269" name="Google Shape;269;p39"/>
            <p:cNvCxnSpPr/>
            <p:nvPr/>
          </p:nvCxnSpPr>
          <p:spPr>
            <a:xfrm>
              <a:off x="3247100" y="3296675"/>
              <a:ext cx="1124100" cy="0"/>
            </a:xfrm>
            <a:prstGeom prst="straightConnector1">
              <a:avLst/>
            </a:prstGeom>
            <a:noFill/>
            <a:ln w="19050" cap="flat" cmpd="sng">
              <a:solidFill>
                <a:srgbClr val="000000"/>
              </a:solidFill>
              <a:prstDash val="dash"/>
              <a:round/>
              <a:headEnd type="none" w="med" len="med"/>
              <a:tailEnd type="none" w="med" len="med"/>
            </a:ln>
          </p:spPr>
        </p:cxn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377E1-19A7-F54C-AEB9-71203DBEF4EC}"/>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1FC68947-C2EE-C742-A6EC-3CCD224942CE}"/>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BC467786-B0F3-564F-A8EC-576F9064A835}"/>
              </a:ext>
            </a:extLst>
          </p:cNvPr>
          <p:cNvPicPr>
            <a:picLocks noChangeAspect="1"/>
          </p:cNvPicPr>
          <p:nvPr/>
        </p:nvPicPr>
        <p:blipFill>
          <a:blip r:embed="rId2"/>
          <a:stretch>
            <a:fillRect/>
          </a:stretch>
        </p:blipFill>
        <p:spPr>
          <a:xfrm>
            <a:off x="1087474" y="0"/>
            <a:ext cx="6756400" cy="4673600"/>
          </a:xfrm>
          <a:prstGeom prst="rect">
            <a:avLst/>
          </a:prstGeom>
        </p:spPr>
      </p:pic>
      <p:sp>
        <p:nvSpPr>
          <p:cNvPr id="5" name="TextBox 4">
            <a:extLst>
              <a:ext uri="{FF2B5EF4-FFF2-40B4-BE49-F238E27FC236}">
                <a16:creationId xmlns:a16="http://schemas.microsoft.com/office/drawing/2014/main" id="{AF1DF956-BC7D-FC48-B737-EDEABACE7673}"/>
              </a:ext>
            </a:extLst>
          </p:cNvPr>
          <p:cNvSpPr txBox="1"/>
          <p:nvPr/>
        </p:nvSpPr>
        <p:spPr>
          <a:xfrm>
            <a:off x="3785191" y="4716058"/>
            <a:ext cx="1875835" cy="307777"/>
          </a:xfrm>
          <a:prstGeom prst="rect">
            <a:avLst/>
          </a:prstGeom>
          <a:noFill/>
        </p:spPr>
        <p:txBody>
          <a:bodyPr wrap="none" rtlCol="0">
            <a:spAutoFit/>
          </a:bodyPr>
          <a:lstStyle/>
          <a:p>
            <a:r>
              <a:rPr lang="en-US" dirty="0">
                <a:hlinkClick r:id="rId3"/>
              </a:rPr>
              <a:t>https://xkcd.com/927/</a:t>
            </a:r>
            <a:endParaRPr lang="en-US" dirty="0"/>
          </a:p>
        </p:txBody>
      </p:sp>
    </p:spTree>
    <p:extLst>
      <p:ext uri="{BB962C8B-B14F-4D97-AF65-F5344CB8AC3E}">
        <p14:creationId xmlns:p14="http://schemas.microsoft.com/office/powerpoint/2010/main" val="20606295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9B864-6549-4F25-BA01-03E79664513F}"/>
              </a:ext>
            </a:extLst>
          </p:cNvPr>
          <p:cNvSpPr>
            <a:spLocks noGrp="1"/>
          </p:cNvSpPr>
          <p:nvPr>
            <p:ph type="title"/>
          </p:nvPr>
        </p:nvSpPr>
        <p:spPr/>
        <p:txBody>
          <a:bodyPr/>
          <a:lstStyle/>
          <a:p>
            <a:r>
              <a:rPr lang="en-US" dirty="0"/>
              <a:t>Future of Computing is about ...</a:t>
            </a:r>
          </a:p>
        </p:txBody>
      </p:sp>
    </p:spTree>
    <p:extLst>
      <p:ext uri="{BB962C8B-B14F-4D97-AF65-F5344CB8AC3E}">
        <p14:creationId xmlns:p14="http://schemas.microsoft.com/office/powerpoint/2010/main" val="28404189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4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r>
              <a:rPr lang="en" dirty="0"/>
              <a:t>Summary: Time is money (use it wisely)</a:t>
            </a:r>
          </a:p>
        </p:txBody>
      </p:sp>
      <p:sp>
        <p:nvSpPr>
          <p:cNvPr id="290" name="Google Shape;290;p4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indent="0">
              <a:buNone/>
            </a:pPr>
            <a:r>
              <a:rPr lang="en" dirty="0"/>
              <a:t>There is about 1500 to 2000 hours of work hours in one year </a:t>
            </a:r>
            <a:endParaRPr lang="en-US"/>
          </a:p>
          <a:p>
            <a:pPr marL="0" indent="0">
              <a:lnSpc>
                <a:spcPct val="114999"/>
              </a:lnSpc>
              <a:buNone/>
            </a:pPr>
            <a:endParaRPr lang="en" dirty="0"/>
          </a:p>
          <a:p>
            <a:pPr marL="285750" lvl="0" indent="-285750" algn="l">
              <a:lnSpc>
                <a:spcPct val="114999"/>
              </a:lnSpc>
              <a:spcBef>
                <a:spcPts val="0"/>
              </a:spcBef>
              <a:spcAft>
                <a:spcPts val="0"/>
              </a:spcAft>
            </a:pPr>
            <a:r>
              <a:rPr lang="en" dirty="0"/>
              <a:t>50 weeks x 40 hours (more or less depending on vacations, holidays, </a:t>
            </a:r>
            <a:r>
              <a:rPr lang="en" dirty="0" err="1"/>
              <a:t>etc</a:t>
            </a:r>
            <a:r>
              <a:rPr lang="en" dirty="0"/>
              <a:t>)</a:t>
            </a:r>
            <a:endParaRPr dirty="0" err="1"/>
          </a:p>
          <a:p>
            <a:pPr marL="0" lvl="0" indent="0" algn="l" rtl="0">
              <a:spcBef>
                <a:spcPts val="1600"/>
              </a:spcBef>
              <a:spcAft>
                <a:spcPts val="1600"/>
              </a:spcAft>
              <a:buNone/>
            </a:pPr>
            <a:r>
              <a:rPr lang="en" dirty="0"/>
              <a:t>The cost of a developer ranges from $20 to $100 per hour on average resulting in the cost of a developer per year to be around $40K to $200K in Western countries</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How to optimize developer time?</a:t>
            </a:r>
            <a:endParaRPr/>
          </a:p>
        </p:txBody>
      </p:sp>
      <p:sp>
        <p:nvSpPr>
          <p:cNvPr id="302" name="Google Shape;302;p4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developers want to do? </a:t>
            </a:r>
            <a:endParaRPr/>
          </a:p>
          <a:p>
            <a:pPr marL="0" lvl="0" indent="0" algn="l" rtl="0">
              <a:spcBef>
                <a:spcPts val="1600"/>
              </a:spcBef>
              <a:spcAft>
                <a:spcPts val="0"/>
              </a:spcAft>
              <a:buNone/>
            </a:pPr>
            <a:endParaRPr/>
          </a:p>
          <a:p>
            <a:pPr marL="0" lvl="0" indent="0" algn="l" rtl="0">
              <a:spcBef>
                <a:spcPts val="1600"/>
              </a:spcBef>
              <a:spcAft>
                <a:spcPts val="0"/>
              </a:spcAft>
              <a:buNone/>
            </a:pPr>
            <a:r>
              <a:rPr lang="en"/>
              <a:t>Write code that matters?</a:t>
            </a:r>
            <a:endParaRPr/>
          </a:p>
          <a:p>
            <a:pPr marL="0" lvl="0" indent="0" algn="l" rtl="0">
              <a:spcBef>
                <a:spcPts val="1600"/>
              </a:spcBef>
              <a:spcAft>
                <a:spcPts val="0"/>
              </a:spcAft>
              <a:buNone/>
            </a:pPr>
            <a:endParaRPr/>
          </a:p>
          <a:p>
            <a:pPr marL="0" lvl="0" indent="0" algn="l" rtl="0">
              <a:spcBef>
                <a:spcPts val="1600"/>
              </a:spcBef>
              <a:spcAft>
                <a:spcPts val="0"/>
              </a:spcAft>
              <a:buNone/>
            </a:pPr>
            <a:r>
              <a:rPr lang="en"/>
              <a:t>Avoid undifferentiated heavy lifting?</a:t>
            </a:r>
            <a:endParaRPr/>
          </a:p>
          <a:p>
            <a:pPr marL="0" lvl="0" indent="0" algn="l" rtl="0">
              <a:spcBef>
                <a:spcPts val="1600"/>
              </a:spcBef>
              <a:spcAft>
                <a:spcPts val="1600"/>
              </a:spcAft>
              <a:buNone/>
            </a:pPr>
            <a:r>
              <a:rPr lang="en" b="1"/>
              <a:t>(leave it to experts?)</a:t>
            </a:r>
            <a:endParaRPr b="1"/>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4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Serverless?</a:t>
            </a:r>
            <a:endParaRPr/>
          </a:p>
        </p:txBody>
      </p:sp>
      <p:sp>
        <p:nvSpPr>
          <p:cNvPr id="308" name="Google Shape;308;p4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indent="0">
              <a:buNone/>
            </a:pPr>
            <a:r>
              <a:rPr lang="en" dirty="0"/>
              <a:t>What developers want to do? </a:t>
            </a:r>
            <a:endParaRPr/>
          </a:p>
          <a:p>
            <a:pPr marL="0" lvl="0" indent="0" algn="l" rtl="0">
              <a:spcBef>
                <a:spcPts val="1600"/>
              </a:spcBef>
              <a:spcAft>
                <a:spcPts val="0"/>
              </a:spcAft>
              <a:buNone/>
            </a:pPr>
            <a:endParaRPr/>
          </a:p>
          <a:p>
            <a:pPr marL="0" lvl="0" indent="0" algn="l" rtl="0">
              <a:spcBef>
                <a:spcPts val="1600"/>
              </a:spcBef>
              <a:spcAft>
                <a:spcPts val="0"/>
              </a:spcAft>
              <a:buNone/>
            </a:pPr>
            <a:r>
              <a:rPr lang="en" dirty="0"/>
              <a:t>Write code that matters</a:t>
            </a:r>
            <a:endParaRPr dirty="0"/>
          </a:p>
          <a:p>
            <a:pPr marL="0" lvl="0" indent="0" algn="l" rtl="0">
              <a:spcBef>
                <a:spcPts val="1600"/>
              </a:spcBef>
              <a:spcAft>
                <a:spcPts val="0"/>
              </a:spcAft>
              <a:buNone/>
            </a:pPr>
            <a:endParaRPr/>
          </a:p>
          <a:p>
            <a:pPr marL="0" lvl="0" indent="0" algn="l" rtl="0">
              <a:spcBef>
                <a:spcPts val="1600"/>
              </a:spcBef>
              <a:spcAft>
                <a:spcPts val="0"/>
              </a:spcAft>
              <a:buNone/>
            </a:pPr>
            <a:r>
              <a:rPr lang="en" dirty="0"/>
              <a:t>Avoid undifferentiated heavy lifting</a:t>
            </a:r>
            <a:endParaRPr dirty="0"/>
          </a:p>
          <a:p>
            <a:pPr marL="0" lvl="0" indent="0" algn="l" rtl="0">
              <a:spcBef>
                <a:spcPts val="1600"/>
              </a:spcBef>
              <a:spcAft>
                <a:spcPts val="1600"/>
              </a:spcAft>
              <a:buNone/>
            </a:pPr>
            <a:r>
              <a:rPr lang="en" b="1" dirty="0"/>
              <a:t>(leave it to experts)</a:t>
            </a:r>
            <a:endParaRPr b="1" dirty="0"/>
          </a:p>
        </p:txBody>
      </p:sp>
      <p:pic>
        <p:nvPicPr>
          <p:cNvPr id="309" name="Google Shape;309;p45"/>
          <p:cNvPicPr preferRelativeResize="0"/>
          <p:nvPr/>
        </p:nvPicPr>
        <p:blipFill>
          <a:blip r:embed="rId3">
            <a:alphaModFix/>
          </a:blip>
          <a:stretch>
            <a:fillRect/>
          </a:stretch>
        </p:blipFill>
        <p:spPr>
          <a:xfrm>
            <a:off x="7630775" y="3768925"/>
            <a:ext cx="1009250" cy="1009250"/>
          </a:xfrm>
          <a:prstGeom prst="rect">
            <a:avLst/>
          </a:prstGeom>
          <a:noFill/>
          <a:ln>
            <a:noFill/>
          </a:ln>
        </p:spPr>
      </p:pic>
      <p:sp>
        <p:nvSpPr>
          <p:cNvPr id="310" name="Google Shape;310;p45"/>
          <p:cNvSpPr txBox="1"/>
          <p:nvPr/>
        </p:nvSpPr>
        <p:spPr>
          <a:xfrm>
            <a:off x="7361100" y="4712475"/>
            <a:ext cx="1548600" cy="34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serverless.com</a:t>
            </a:r>
            <a:endParaRPr/>
          </a:p>
        </p:txBody>
      </p:sp>
      <p:pic>
        <p:nvPicPr>
          <p:cNvPr id="311" name="Google Shape;311;p45"/>
          <p:cNvPicPr preferRelativeResize="0"/>
          <p:nvPr/>
        </p:nvPicPr>
        <p:blipFill>
          <a:blip r:embed="rId4">
            <a:alphaModFix/>
          </a:blip>
          <a:stretch>
            <a:fillRect/>
          </a:stretch>
        </p:blipFill>
        <p:spPr>
          <a:xfrm>
            <a:off x="6092800" y="2279511"/>
            <a:ext cx="2816900" cy="1489425"/>
          </a:xfrm>
          <a:prstGeom prst="rect">
            <a:avLst/>
          </a:prstGeom>
          <a:noFill/>
          <a:ln>
            <a:noFill/>
          </a:ln>
        </p:spPr>
      </p:pic>
      <p:pic>
        <p:nvPicPr>
          <p:cNvPr id="312" name="Google Shape;312;p45"/>
          <p:cNvPicPr preferRelativeResize="0"/>
          <p:nvPr/>
        </p:nvPicPr>
        <p:blipFill>
          <a:blip r:embed="rId5">
            <a:alphaModFix/>
          </a:blip>
          <a:stretch>
            <a:fillRect/>
          </a:stretch>
        </p:blipFill>
        <p:spPr>
          <a:xfrm>
            <a:off x="6672125" y="1241693"/>
            <a:ext cx="2395124" cy="1170625"/>
          </a:xfrm>
          <a:prstGeom prst="rect">
            <a:avLst/>
          </a:prstGeom>
          <a:noFill/>
          <a:ln>
            <a:noFill/>
          </a:ln>
        </p:spPr>
      </p:pic>
      <p:pic>
        <p:nvPicPr>
          <p:cNvPr id="313" name="Google Shape;313;p45"/>
          <p:cNvPicPr preferRelativeResize="0"/>
          <p:nvPr/>
        </p:nvPicPr>
        <p:blipFill>
          <a:blip r:embed="rId6">
            <a:alphaModFix/>
          </a:blip>
          <a:stretch>
            <a:fillRect/>
          </a:stretch>
        </p:blipFill>
        <p:spPr>
          <a:xfrm>
            <a:off x="7049400" y="372497"/>
            <a:ext cx="1782900" cy="871402"/>
          </a:xfrm>
          <a:prstGeom prst="rect">
            <a:avLst/>
          </a:prstGeom>
          <a:noFill/>
          <a:ln>
            <a:noFill/>
          </a:ln>
        </p:spPr>
      </p:pic>
      <p:pic>
        <p:nvPicPr>
          <p:cNvPr id="314" name="Google Shape;314;p45"/>
          <p:cNvPicPr preferRelativeResize="0"/>
          <p:nvPr/>
        </p:nvPicPr>
        <p:blipFill>
          <a:blip r:embed="rId7">
            <a:alphaModFix/>
          </a:blip>
          <a:stretch>
            <a:fillRect/>
          </a:stretch>
        </p:blipFill>
        <p:spPr>
          <a:xfrm>
            <a:off x="5631307" y="372500"/>
            <a:ext cx="1329986" cy="100925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4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one hour ($20 and $100) of developer time buys?</a:t>
            </a:r>
            <a:endParaRPr/>
          </a:p>
        </p:txBody>
      </p:sp>
      <p:sp>
        <p:nvSpPr>
          <p:cNvPr id="296" name="Google Shape;296;p43"/>
          <p:cNvSpPr txBox="1">
            <a:spLocks noGrp="1"/>
          </p:cNvSpPr>
          <p:nvPr>
            <p:ph type="body" idx="1"/>
          </p:nvPr>
        </p:nvSpPr>
        <p:spPr>
          <a:xfrm>
            <a:off x="311700" y="1468825"/>
            <a:ext cx="8832300" cy="3099900"/>
          </a:xfrm>
          <a:prstGeom prst="rect">
            <a:avLst/>
          </a:prstGeom>
        </p:spPr>
        <p:txBody>
          <a:bodyPr spcFirstLastPara="1" wrap="square" lIns="91425" tIns="91425" rIns="91425" bIns="91425" anchor="t" anchorCtr="0">
            <a:noAutofit/>
          </a:bodyPr>
          <a:lstStyle/>
          <a:p>
            <a:pPr marL="0" indent="0">
              <a:buNone/>
            </a:pPr>
            <a:r>
              <a:rPr lang="en" dirty="0"/>
              <a:t>In 1 hour one developer produces N Lines of code?</a:t>
            </a:r>
            <a:endParaRPr dirty="0"/>
          </a:p>
          <a:p>
            <a:pPr marL="0" lvl="0" indent="0" algn="l" rtl="0">
              <a:spcBef>
                <a:spcPts val="1600"/>
              </a:spcBef>
              <a:spcAft>
                <a:spcPts val="0"/>
              </a:spcAft>
              <a:buNone/>
            </a:pPr>
            <a:r>
              <a:rPr lang="en" dirty="0"/>
              <a:t>40-50 lines with 1-2 bugs </a:t>
            </a:r>
            <a:r>
              <a:rPr lang="en" b="1" dirty="0"/>
              <a:t>per day</a:t>
            </a:r>
            <a:r>
              <a:rPr lang="en" dirty="0"/>
              <a:t> (15-50 bugs every 1000 lines)</a:t>
            </a:r>
            <a:endParaRPr dirty="0"/>
          </a:p>
          <a:p>
            <a:pPr marL="0" lvl="0" indent="0" algn="l" rtl="0">
              <a:spcBef>
                <a:spcPts val="1600"/>
              </a:spcBef>
              <a:spcAft>
                <a:spcPts val="0"/>
              </a:spcAft>
              <a:buNone/>
            </a:pPr>
            <a:r>
              <a:rPr lang="en" b="1" dirty="0"/>
              <a:t>$20 buys about 10M requests each 100ms for serverless computing</a:t>
            </a:r>
            <a:endParaRPr b="1" dirty="0"/>
          </a:p>
          <a:p>
            <a:pPr marL="0" lvl="0" indent="0" algn="l" rtl="0">
              <a:spcBef>
                <a:spcPts val="1600"/>
              </a:spcBef>
              <a:spcAft>
                <a:spcPts val="0"/>
              </a:spcAft>
              <a:buClr>
                <a:srgbClr val="000000"/>
              </a:buClr>
              <a:buSzPts val="1100"/>
              <a:buFont typeface="Arial"/>
              <a:buNone/>
            </a:pPr>
            <a:r>
              <a:rPr lang="en" dirty="0"/>
              <a:t>$0.000001667 * 10M = $16.67 + $2 for 10M requests</a:t>
            </a:r>
            <a:endParaRPr b="1" dirty="0"/>
          </a:p>
          <a:p>
            <a:pPr marL="0" lvl="0" indent="0" algn="l" rtl="0">
              <a:spcBef>
                <a:spcPts val="1600"/>
              </a:spcBef>
              <a:spcAft>
                <a:spcPts val="0"/>
              </a:spcAft>
              <a:buNone/>
            </a:pPr>
            <a:r>
              <a:rPr lang="en" dirty="0"/>
              <a:t>AWS Lambda costs $0.20 per 1M requests where each request takes 100ms and gets 1GB memory/compute in serverless and cost $0.000001667 per 100ms with GB of memory </a:t>
            </a:r>
            <a:br>
              <a:rPr lang="en" dirty="0"/>
            </a:br>
            <a:r>
              <a:rPr lang="en" dirty="0"/>
              <a:t>(not counting free tier)</a:t>
            </a:r>
            <a:endParaRPr dirty="0"/>
          </a:p>
          <a:p>
            <a:pPr marL="0" lvl="0" indent="0" algn="l" rtl="0">
              <a:spcBef>
                <a:spcPts val="1600"/>
              </a:spcBef>
              <a:spcAft>
                <a:spcPts val="0"/>
              </a:spcAft>
              <a:buNone/>
            </a:pPr>
            <a:r>
              <a:rPr lang="en" dirty="0"/>
              <a:t>	</a:t>
            </a:r>
            <a:endParaRPr dirty="0"/>
          </a:p>
          <a:p>
            <a:pPr marL="0" lvl="0" indent="0" algn="l" rtl="0">
              <a:spcBef>
                <a:spcPts val="1600"/>
              </a:spcBef>
              <a:spcAft>
                <a:spcPts val="0"/>
              </a:spcAft>
              <a:buNone/>
            </a:pPr>
            <a:r>
              <a:rPr lang="en" dirty="0"/>
              <a:t>	</a:t>
            </a:r>
            <a:endParaRPr dirty="0"/>
          </a:p>
          <a:p>
            <a:pPr marL="0" lvl="0" indent="0" algn="l" rtl="0">
              <a:spcBef>
                <a:spcPts val="1600"/>
              </a:spcBef>
              <a:spcAft>
                <a:spcPts val="1600"/>
              </a:spcAft>
              <a:buNone/>
            </a:pP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r>
              <a:rPr lang="en" dirty="0"/>
              <a:t>Optimizing Cost of Computing for Productivity of Humans?</a:t>
            </a:r>
            <a:endParaRPr dirty="0"/>
          </a:p>
        </p:txBody>
      </p:sp>
      <p:sp>
        <p:nvSpPr>
          <p:cNvPr id="326" name="Google Shape;326;p47"/>
          <p:cNvSpPr txBox="1">
            <a:spLocks noGrp="1"/>
          </p:cNvSpPr>
          <p:nvPr>
            <p:ph type="body" idx="1"/>
          </p:nvPr>
        </p:nvSpPr>
        <p:spPr>
          <a:xfrm>
            <a:off x="311700" y="1468825"/>
            <a:ext cx="5883600" cy="345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can increase productivity?</a:t>
            </a:r>
            <a:endParaRPr dirty="0"/>
          </a:p>
          <a:p>
            <a:pPr marL="0" lvl="0" indent="0" algn="l" rtl="0">
              <a:spcBef>
                <a:spcPts val="1600"/>
              </a:spcBef>
              <a:spcAft>
                <a:spcPts val="0"/>
              </a:spcAft>
              <a:buNone/>
            </a:pPr>
            <a:r>
              <a:rPr lang="en" dirty="0"/>
              <a:t>In movies and books? Just need more Augmented or Virtual Reality (AR/VR)?</a:t>
            </a:r>
            <a:endParaRPr dirty="0"/>
          </a:p>
          <a:p>
            <a:pPr marL="0" lvl="0" indent="0" algn="l" rtl="0">
              <a:spcBef>
                <a:spcPts val="1600"/>
              </a:spcBef>
              <a:spcAft>
                <a:spcPts val="0"/>
              </a:spcAft>
              <a:buNone/>
            </a:pPr>
            <a:r>
              <a:rPr lang="en" dirty="0"/>
              <a:t>What can help bring developers together and allow collaboration (such as virtual pair programming) that otherwise would be more expensive?</a:t>
            </a:r>
            <a:endParaRPr dirty="0"/>
          </a:p>
          <a:p>
            <a:pPr marL="0" lvl="0" indent="0" algn="l" rtl="0">
              <a:spcBef>
                <a:spcPts val="1600"/>
              </a:spcBef>
              <a:spcAft>
                <a:spcPts val="1600"/>
              </a:spcAft>
              <a:buNone/>
            </a:pPr>
            <a:endParaRPr dirty="0"/>
          </a:p>
        </p:txBody>
      </p:sp>
      <p:pic>
        <p:nvPicPr>
          <p:cNvPr id="5" name="Google Shape;365;p53" descr="A person standing in front of a store&#10;&#10;Description generated with high confidence">
            <a:extLst>
              <a:ext uri="{FF2B5EF4-FFF2-40B4-BE49-F238E27FC236}">
                <a16:creationId xmlns:a16="http://schemas.microsoft.com/office/drawing/2014/main" id="{C7BD41D2-825B-4B23-83DB-8DEDAF816934}"/>
              </a:ext>
            </a:extLst>
          </p:cNvPr>
          <p:cNvPicPr preferRelativeResize="0"/>
          <p:nvPr/>
        </p:nvPicPr>
        <p:blipFill>
          <a:blip r:embed="rId3">
            <a:alphaModFix/>
          </a:blip>
          <a:stretch>
            <a:fillRect/>
          </a:stretch>
        </p:blipFill>
        <p:spPr>
          <a:xfrm>
            <a:off x="6852474" y="3368174"/>
            <a:ext cx="2059574" cy="1560425"/>
          </a:xfrm>
          <a:prstGeom prst="rect">
            <a:avLst/>
          </a:prstGeom>
          <a:noFill/>
          <a:ln>
            <a:noFill/>
          </a:ln>
        </p:spPr>
      </p:pic>
      <p:pic>
        <p:nvPicPr>
          <p:cNvPr id="7" name="Google Shape;366;p53" descr="A picture containing man, person, indoor, wall&#10;&#10;Description generated with very high confidence">
            <a:extLst>
              <a:ext uri="{FF2B5EF4-FFF2-40B4-BE49-F238E27FC236}">
                <a16:creationId xmlns:a16="http://schemas.microsoft.com/office/drawing/2014/main" id="{57861BC4-2197-4D15-87D7-EC379C2C887C}"/>
              </a:ext>
            </a:extLst>
          </p:cNvPr>
          <p:cNvPicPr preferRelativeResize="0"/>
          <p:nvPr/>
        </p:nvPicPr>
        <p:blipFill>
          <a:blip r:embed="rId4">
            <a:alphaModFix/>
          </a:blip>
          <a:stretch>
            <a:fillRect/>
          </a:stretch>
        </p:blipFill>
        <p:spPr>
          <a:xfrm>
            <a:off x="6250199" y="1403999"/>
            <a:ext cx="2733850" cy="1768488"/>
          </a:xfrm>
          <a:prstGeom prst="rect">
            <a:avLst/>
          </a:prstGeom>
          <a:noFill/>
          <a:ln>
            <a:noFill/>
          </a:ln>
        </p:spPr>
      </p:pic>
      <p:pic>
        <p:nvPicPr>
          <p:cNvPr id="9" name="Google Shape;357;p52">
            <a:extLst>
              <a:ext uri="{FF2B5EF4-FFF2-40B4-BE49-F238E27FC236}">
                <a16:creationId xmlns:a16="http://schemas.microsoft.com/office/drawing/2014/main" id="{51F9F340-5042-4C46-9776-76A6439BA4D8}"/>
              </a:ext>
            </a:extLst>
          </p:cNvPr>
          <p:cNvPicPr preferRelativeResize="0"/>
          <p:nvPr/>
        </p:nvPicPr>
        <p:blipFill>
          <a:blip r:embed="rId5">
            <a:alphaModFix/>
          </a:blip>
          <a:stretch>
            <a:fillRect/>
          </a:stretch>
        </p:blipFill>
        <p:spPr>
          <a:xfrm>
            <a:off x="2660350" y="3943125"/>
            <a:ext cx="1458975" cy="1141350"/>
          </a:xfrm>
          <a:prstGeom prst="rect">
            <a:avLst/>
          </a:prstGeom>
          <a:noFill/>
          <a:ln>
            <a:noFill/>
          </a:ln>
        </p:spPr>
      </p:pic>
      <p:pic>
        <p:nvPicPr>
          <p:cNvPr id="11" name="Google Shape;358;p52">
            <a:extLst>
              <a:ext uri="{FF2B5EF4-FFF2-40B4-BE49-F238E27FC236}">
                <a16:creationId xmlns:a16="http://schemas.microsoft.com/office/drawing/2014/main" id="{FA94BD97-19A0-4B96-80FB-090996133495}"/>
              </a:ext>
            </a:extLst>
          </p:cNvPr>
          <p:cNvPicPr preferRelativeResize="0"/>
          <p:nvPr/>
        </p:nvPicPr>
        <p:blipFill>
          <a:blip r:embed="rId6">
            <a:alphaModFix/>
          </a:blip>
          <a:stretch>
            <a:fillRect/>
          </a:stretch>
        </p:blipFill>
        <p:spPr>
          <a:xfrm>
            <a:off x="4658600" y="3894050"/>
            <a:ext cx="2025976" cy="112574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Citroen C3 5CV</a:t>
            </a:r>
            <a:endParaRPr/>
          </a:p>
        </p:txBody>
      </p:sp>
      <p:sp>
        <p:nvSpPr>
          <p:cNvPr id="76" name="Google Shape;76;p15"/>
          <p:cNvSpPr txBox="1">
            <a:spLocks noGrp="1"/>
          </p:cNvSpPr>
          <p:nvPr>
            <p:ph type="body" idx="1"/>
          </p:nvPr>
        </p:nvSpPr>
        <p:spPr>
          <a:xfrm>
            <a:off x="311700" y="1468825"/>
            <a:ext cx="2662800" cy="3099900"/>
          </a:xfrm>
          <a:prstGeom prst="rect">
            <a:avLst/>
          </a:prstGeom>
        </p:spPr>
        <p:txBody>
          <a:bodyPr spcFirstLastPara="1" wrap="square" lIns="91425" tIns="91425" rIns="91425" bIns="91425" anchor="t" anchorCtr="0">
            <a:noAutofit/>
          </a:bodyPr>
          <a:lstStyle/>
          <a:p>
            <a:pPr marL="0" lvl="0" indent="0" algn="l" rtl="0">
              <a:lnSpc>
                <a:spcPct val="128571"/>
              </a:lnSpc>
              <a:spcBef>
                <a:spcPts val="0"/>
              </a:spcBef>
              <a:spcAft>
                <a:spcPts val="0"/>
              </a:spcAft>
              <a:buClr>
                <a:srgbClr val="000000"/>
              </a:buClr>
              <a:buSzPts val="1100"/>
              <a:buFont typeface="Arial"/>
              <a:buNone/>
            </a:pPr>
            <a:r>
              <a:rPr lang="en" sz="1050" dirty="0">
                <a:solidFill>
                  <a:srgbClr val="212124"/>
                </a:solidFill>
                <a:latin typeface="Proxima Nova"/>
                <a:ea typeface="Proxima Nova"/>
                <a:cs typeface="Proxima Nova"/>
                <a:sym typeface="Proxima Nova"/>
              </a:rPr>
              <a:t>France 1922</a:t>
            </a:r>
            <a:endParaRPr sz="1050" dirty="0">
              <a:solidFill>
                <a:srgbClr val="212124"/>
              </a:solidFill>
              <a:latin typeface="Proxima Nova"/>
              <a:ea typeface="Proxima Nova"/>
              <a:cs typeface="Proxima Nova"/>
              <a:sym typeface="Proxima Nova"/>
            </a:endParaRPr>
          </a:p>
          <a:p>
            <a:pPr marL="0" indent="0">
              <a:lnSpc>
                <a:spcPct val="128571"/>
              </a:lnSpc>
              <a:buClr>
                <a:srgbClr val="000000"/>
              </a:buClr>
              <a:buSzPts val="1100"/>
              <a:buNone/>
            </a:pPr>
            <a:endParaRPr sz="105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Clr>
                <a:srgbClr val="000000"/>
              </a:buClr>
              <a:buSzPts val="1100"/>
              <a:buFont typeface="Arial"/>
              <a:buNone/>
            </a:pPr>
            <a:r>
              <a:rPr lang="en" sz="1050" dirty="0">
                <a:solidFill>
                  <a:srgbClr val="212124"/>
                </a:solidFill>
                <a:latin typeface="Proxima Nova"/>
                <a:ea typeface="Proxima Nova"/>
                <a:cs typeface="Proxima Nova"/>
                <a:sym typeface="Proxima Nova"/>
              </a:rPr>
              <a:t>Engine: 4-Cylinder</a:t>
            </a:r>
            <a:endParaRPr sz="105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Clr>
                <a:srgbClr val="000000"/>
              </a:buClr>
              <a:buSzPts val="1100"/>
              <a:buFont typeface="Arial"/>
              <a:buNone/>
            </a:pPr>
            <a:r>
              <a:rPr lang="en" sz="1050" dirty="0">
                <a:solidFill>
                  <a:srgbClr val="212124"/>
                </a:solidFill>
                <a:latin typeface="Proxima Nova"/>
                <a:ea typeface="Proxima Nova"/>
                <a:cs typeface="Proxima Nova"/>
                <a:sym typeface="Proxima Nova"/>
              </a:rPr>
              <a:t>Displacement: 856 cc</a:t>
            </a:r>
            <a:endParaRPr sz="105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Clr>
                <a:srgbClr val="000000"/>
              </a:buClr>
              <a:buSzPts val="1100"/>
              <a:buFont typeface="Arial"/>
              <a:buNone/>
            </a:pPr>
            <a:r>
              <a:rPr lang="en" sz="1050" dirty="0">
                <a:solidFill>
                  <a:srgbClr val="212124"/>
                </a:solidFill>
                <a:latin typeface="Proxima Nova"/>
                <a:ea typeface="Proxima Nova"/>
                <a:cs typeface="Proxima Nova"/>
                <a:sym typeface="Proxima Nova"/>
              </a:rPr>
              <a:t>Max Power: 11 HP @ 2100 rpm</a:t>
            </a:r>
            <a:endParaRPr sz="105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Clr>
                <a:srgbClr val="000000"/>
              </a:buClr>
              <a:buSzPts val="1100"/>
              <a:buFont typeface="Arial"/>
              <a:buNone/>
            </a:pPr>
            <a:r>
              <a:rPr lang="en" sz="1050" dirty="0">
                <a:solidFill>
                  <a:srgbClr val="212124"/>
                </a:solidFill>
                <a:latin typeface="Proxima Nova"/>
                <a:ea typeface="Proxima Nova"/>
                <a:cs typeface="Proxima Nova"/>
                <a:sym typeface="Proxima Nova"/>
              </a:rPr>
              <a:t>Speed: 60 km/h</a:t>
            </a:r>
            <a:endParaRPr sz="105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Clr>
                <a:srgbClr val="000000"/>
              </a:buClr>
              <a:buSzPts val="1100"/>
              <a:buFont typeface="Arial"/>
              <a:buNone/>
            </a:pPr>
            <a:r>
              <a:rPr lang="en" sz="1050" dirty="0">
                <a:solidFill>
                  <a:srgbClr val="212124"/>
                </a:solidFill>
                <a:latin typeface="Proxima Nova"/>
                <a:ea typeface="Proxima Nova"/>
                <a:cs typeface="Proxima Nova"/>
                <a:sym typeface="Proxima Nova"/>
              </a:rPr>
              <a:t>Weight: 420 kg</a:t>
            </a:r>
            <a:endParaRPr sz="105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Clr>
                <a:srgbClr val="000000"/>
              </a:buClr>
              <a:buSzPts val="1100"/>
              <a:buFont typeface="Arial"/>
              <a:buNone/>
            </a:pPr>
            <a:endParaRPr sz="1050">
              <a:solidFill>
                <a:srgbClr val="212124"/>
              </a:solidFill>
              <a:latin typeface="Proxima Nova"/>
              <a:ea typeface="Proxima Nova"/>
              <a:cs typeface="Proxima Nova"/>
              <a:sym typeface="Proxima Nova"/>
            </a:endParaRPr>
          </a:p>
          <a:p>
            <a:pPr marL="0" indent="0">
              <a:lnSpc>
                <a:spcPct val="128571"/>
              </a:lnSpc>
              <a:buClr>
                <a:srgbClr val="000000"/>
              </a:buClr>
              <a:buSzPts val="1100"/>
              <a:buNone/>
            </a:pPr>
            <a:r>
              <a:rPr lang="en" sz="1050" dirty="0">
                <a:solidFill>
                  <a:srgbClr val="212124"/>
                </a:solidFill>
                <a:latin typeface="Proxima Nova"/>
                <a:ea typeface="Proxima Nova"/>
                <a:cs typeface="Proxima Nova"/>
                <a:sym typeface="Proxima Nova"/>
              </a:rPr>
              <a:t>Cost around: $20K</a:t>
            </a:r>
            <a:br>
              <a:rPr lang="en" sz="1050" dirty="0">
                <a:latin typeface="Proxima Nova"/>
                <a:ea typeface="Proxima Nova"/>
                <a:cs typeface="Proxima Nova"/>
              </a:rPr>
            </a:br>
            <a:r>
              <a:rPr lang="en" sz="1050" dirty="0">
                <a:solidFill>
                  <a:srgbClr val="212124"/>
                </a:solidFill>
                <a:latin typeface="Proxima Nova"/>
                <a:ea typeface="Proxima Nova"/>
                <a:cs typeface="Proxima Nova"/>
                <a:sym typeface="Proxima Nova"/>
              </a:rPr>
              <a:t>(for today Citroen C3 2017 </a:t>
            </a:r>
            <a:r>
              <a:rPr lang="en" sz="1050" dirty="0">
                <a:ea typeface="Proxima Nova"/>
                <a:cs typeface="Proxima Nova"/>
                <a:sym typeface="Proxima Nova"/>
              </a:rPr>
              <a:t>£11K-£17K</a:t>
            </a:r>
            <a:r>
              <a:rPr lang="en" sz="1050" dirty="0">
                <a:solidFill>
                  <a:srgbClr val="212124"/>
                </a:solidFill>
                <a:latin typeface="Proxima Nova"/>
                <a:ea typeface="Proxima Nova"/>
                <a:cs typeface="Proxima Nova"/>
                <a:sym typeface="Proxima Nova"/>
              </a:rPr>
              <a:t>)</a:t>
            </a:r>
            <a:endParaRPr sz="1050" dirty="0">
              <a:solidFill>
                <a:srgbClr val="212124"/>
              </a:solidFill>
              <a:latin typeface="Proxima Nova"/>
              <a:ea typeface="Proxima Nova"/>
              <a:cs typeface="Proxima Nova"/>
              <a:sym typeface="Proxima Nova"/>
            </a:endParaRPr>
          </a:p>
          <a:p>
            <a:pPr marL="0" lvl="0" indent="0" algn="l" rtl="0">
              <a:spcBef>
                <a:spcPts val="0"/>
              </a:spcBef>
              <a:spcAft>
                <a:spcPts val="1600"/>
              </a:spcAft>
              <a:buNone/>
            </a:pPr>
            <a:endParaRPr/>
          </a:p>
        </p:txBody>
      </p:sp>
      <p:sp>
        <p:nvSpPr>
          <p:cNvPr id="77" name="Google Shape;77;p15"/>
          <p:cNvSpPr txBox="1"/>
          <p:nvPr/>
        </p:nvSpPr>
        <p:spPr>
          <a:xfrm>
            <a:off x="1276125" y="4738000"/>
            <a:ext cx="5526600" cy="6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https://www.flickr.com/photos/132623682@N03/18026248601</a:t>
            </a:r>
            <a:r>
              <a:rPr lang="en"/>
              <a:t> </a:t>
            </a:r>
            <a:endParaRPr/>
          </a:p>
        </p:txBody>
      </p:sp>
      <p:pic>
        <p:nvPicPr>
          <p:cNvPr id="78" name="Google Shape;78;p15"/>
          <p:cNvPicPr preferRelativeResize="0"/>
          <p:nvPr/>
        </p:nvPicPr>
        <p:blipFill>
          <a:blip r:embed="rId4">
            <a:alphaModFix/>
          </a:blip>
          <a:stretch>
            <a:fillRect/>
          </a:stretch>
        </p:blipFill>
        <p:spPr>
          <a:xfrm>
            <a:off x="2839050" y="372500"/>
            <a:ext cx="6183800" cy="410642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6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Today Computing becomes “Legacy” Computing in Future</a:t>
            </a:r>
            <a:endParaRPr/>
          </a:p>
        </p:txBody>
      </p:sp>
      <p:sp>
        <p:nvSpPr>
          <p:cNvPr id="421" name="Google Shape;421;p6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t>Legacy computing containerized, perhaps as virtual machines (VMs) inside containers as from an economical point of view, it may be cheaper to keep legacy code running than pay for developers to re-design and re-write code using new computing approaches.</a:t>
            </a:r>
            <a:endParaRPr/>
          </a:p>
          <a:p>
            <a:pPr marL="0" lvl="0" indent="0" algn="l" rtl="0">
              <a:spcBef>
                <a:spcPts val="1600"/>
              </a:spcBef>
              <a:spcAft>
                <a:spcPts val="160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Who builds and operates electric power plants?</a:t>
            </a:r>
            <a:endParaRPr/>
          </a:p>
        </p:txBody>
      </p:sp>
      <p:sp>
        <p:nvSpPr>
          <p:cNvPr id="320" name="Google Shape;320;p46"/>
          <p:cNvSpPr txBox="1">
            <a:spLocks noGrp="1"/>
          </p:cNvSpPr>
          <p:nvPr>
            <p:ph type="body" idx="1"/>
          </p:nvPr>
        </p:nvSpPr>
        <p:spPr>
          <a:xfrm>
            <a:off x="311700" y="1352400"/>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Around the world, there are about 62,500 power plants operating today.</a:t>
            </a:r>
            <a:br>
              <a:rPr lang="en"/>
            </a:br>
            <a:r>
              <a:rPr lang="en" u="sng">
                <a:solidFill>
                  <a:schemeClr val="hlink"/>
                </a:solidFill>
                <a:hlinkClick r:id="rId3"/>
              </a:rPr>
              <a:t>https://www.washingtonpost.com/news/wonk/wp/2012/12/08/all-of-the-worlds-power-plants-in-one-handy-map/?noredirect=on&amp;utm_term=.af263d4f8a01</a:t>
            </a:r>
            <a:br>
              <a:rPr lang="en"/>
            </a:br>
            <a:endParaRPr/>
          </a:p>
          <a:p>
            <a:pPr marL="0" lvl="0" indent="0" algn="l" rtl="0">
              <a:spcBef>
                <a:spcPts val="1600"/>
              </a:spcBef>
              <a:spcAft>
                <a:spcPts val="1600"/>
              </a:spcAft>
              <a:buNone/>
            </a:pPr>
            <a:r>
              <a:rPr lang="en"/>
              <a:t>“In 2017, it was estimated that the number of data centers globally had fallen to 8.4 million.”</a:t>
            </a:r>
            <a:br>
              <a:rPr lang="en"/>
            </a:br>
            <a:r>
              <a:rPr lang="en"/>
              <a:t>Predicted 7.2M in 2021 (about 500 “hyper-scale” datacenters)</a:t>
            </a:r>
            <a:br>
              <a:rPr lang="en"/>
            </a:br>
            <a:r>
              <a:rPr lang="en" u="sng">
                <a:solidFill>
                  <a:schemeClr val="hlink"/>
                </a:solidFill>
                <a:hlinkClick r:id="rId4"/>
              </a:rPr>
              <a:t>https://www.statista.com/statistics/500458/worldwide-datacenter-and-it-sites/</a:t>
            </a:r>
            <a:r>
              <a:rPr lang="en"/>
              <a:t> </a:t>
            </a:r>
            <a:br>
              <a:rPr lang="en"/>
            </a:b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6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Predictions (may or may not become true …)</a:t>
            </a:r>
            <a:endParaRPr/>
          </a:p>
        </p:txBody>
      </p:sp>
      <p:sp>
        <p:nvSpPr>
          <p:cNvPr id="427" name="Google Shape;427;p63"/>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future computing works like an electric utility?</a:t>
            </a:r>
            <a:endParaRPr/>
          </a:p>
          <a:p>
            <a:pPr marL="0" lvl="0" indent="0" algn="l" rtl="0">
              <a:spcBef>
                <a:spcPts val="1600"/>
              </a:spcBef>
              <a:spcAft>
                <a:spcPts val="0"/>
              </a:spcAft>
              <a:buNone/>
            </a:pPr>
            <a:r>
              <a:rPr lang="en"/>
              <a:t>Pay-as-you-go only way to go for computation?</a:t>
            </a:r>
            <a:endParaRPr/>
          </a:p>
          <a:p>
            <a:pPr marL="0" lvl="0" indent="0" algn="l" rtl="0">
              <a:spcBef>
                <a:spcPts val="1600"/>
              </a:spcBef>
              <a:spcAft>
                <a:spcPts val="0"/>
              </a:spcAft>
              <a:buNone/>
            </a:pPr>
            <a:r>
              <a:rPr lang="en"/>
              <a:t>Like electricity today, it is just there, and we no longer think about it unless it is not working?</a:t>
            </a:r>
            <a:endParaRPr/>
          </a:p>
          <a:p>
            <a:pPr marL="0" lvl="0" indent="0" algn="l" rtl="0">
              <a:spcBef>
                <a:spcPts val="1600"/>
              </a:spcBef>
              <a:spcAft>
                <a:spcPts val="0"/>
              </a:spcAft>
              <a:buNone/>
            </a:pPr>
            <a:r>
              <a:rPr lang="en"/>
              <a:t>What will we call this future computing infrastructure? </a:t>
            </a:r>
            <a:endParaRPr/>
          </a:p>
          <a:p>
            <a:pPr marL="0" lvl="0" indent="0" algn="l" rtl="0">
              <a:spcBef>
                <a:spcPts val="1600"/>
              </a:spcBef>
              <a:spcAft>
                <a:spcPts val="0"/>
              </a:spcAft>
              <a:buNone/>
            </a:pPr>
            <a:r>
              <a:rPr lang="en"/>
              <a:t>Computing Fabric? Computing utility?</a:t>
            </a:r>
            <a:endParaRPr/>
          </a:p>
          <a:p>
            <a:pPr marL="0" lvl="0" indent="0" algn="l" rtl="0">
              <a:spcBef>
                <a:spcPts val="1600"/>
              </a:spcBef>
              <a:spcAft>
                <a:spcPts val="1600"/>
              </a:spcAft>
              <a:buNone/>
            </a:pPr>
            <a:r>
              <a:rPr lang="en" b="1"/>
              <a:t>Perhaps simply computing? </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will we do with computing in future?</a:t>
            </a:r>
            <a:endParaRPr/>
          </a:p>
        </p:txBody>
      </p:sp>
      <p:sp>
        <p:nvSpPr>
          <p:cNvPr id="332" name="Google Shape;332;p48"/>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indent="0">
              <a:spcAft>
                <a:spcPts val="1600"/>
              </a:spcAft>
              <a:buNone/>
            </a:pPr>
            <a:endParaRPr lang="en-US" dirty="0"/>
          </a:p>
          <a:p>
            <a:pPr marL="0" indent="0">
              <a:lnSpc>
                <a:spcPct val="114999"/>
              </a:lnSpc>
              <a:spcAft>
                <a:spcPts val="1600"/>
              </a:spcAft>
              <a:buNone/>
            </a:pPr>
            <a:endParaRPr lang="en-US" dirty="0"/>
          </a:p>
          <a:p>
            <a:pPr marL="0" indent="0">
              <a:lnSpc>
                <a:spcPct val="114999"/>
              </a:lnSpc>
              <a:spcAft>
                <a:spcPts val="1600"/>
              </a:spcAft>
              <a:buNone/>
            </a:pPr>
            <a:r>
              <a:rPr lang="en-US" dirty="0"/>
              <a:t>When computing becomes boring, the future will be exciting?! </a:t>
            </a:r>
          </a:p>
          <a:p>
            <a:pPr marL="0" indent="0">
              <a:lnSpc>
                <a:spcPct val="114999"/>
              </a:lnSpc>
              <a:spcAft>
                <a:spcPts val="1600"/>
              </a:spcAft>
              <a:buNone/>
            </a:pPr>
            <a:r>
              <a:rPr lang="en-US" dirty="0"/>
              <a:t>(Boring as electricity? Invisible, available everywhere, easy to use, fast and cheap to use and to build new apps, services, …)</a:t>
            </a:r>
          </a:p>
          <a:p>
            <a:pPr marL="0" indent="0">
              <a:spcAft>
                <a:spcPts val="1600"/>
              </a:spcAft>
              <a:buNone/>
            </a:pPr>
            <a:endParaRPr lang="en-US" dirty="0"/>
          </a:p>
        </p:txBody>
      </p:sp>
    </p:spTree>
    <p:extLst>
      <p:ext uri="{BB962C8B-B14F-4D97-AF65-F5344CB8AC3E}">
        <p14:creationId xmlns:p14="http://schemas.microsoft.com/office/powerpoint/2010/main" val="1025659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Universal Standardized Computing Container like Electricity?</a:t>
            </a:r>
            <a:endParaRPr/>
          </a:p>
        </p:txBody>
      </p:sp>
      <p:grpSp>
        <p:nvGrpSpPr>
          <p:cNvPr id="258" name="Google Shape;258;p39"/>
          <p:cNvGrpSpPr/>
          <p:nvPr/>
        </p:nvGrpSpPr>
        <p:grpSpPr>
          <a:xfrm>
            <a:off x="2370755" y="1203079"/>
            <a:ext cx="4260193" cy="3665293"/>
            <a:chOff x="2724125" y="1782500"/>
            <a:chExt cx="2170025" cy="2297125"/>
          </a:xfrm>
        </p:grpSpPr>
        <p:sp>
          <p:nvSpPr>
            <p:cNvPr id="259" name="Google Shape;259;p39"/>
            <p:cNvSpPr/>
            <p:nvPr/>
          </p:nvSpPr>
          <p:spPr>
            <a:xfrm>
              <a:off x="2724125" y="1896500"/>
              <a:ext cx="527800" cy="2133600"/>
            </a:xfrm>
            <a:custGeom>
              <a:avLst/>
              <a:gdLst/>
              <a:ahLst/>
              <a:cxnLst/>
              <a:rect l="l" t="t" r="r" b="b"/>
              <a:pathLst>
                <a:path w="21112" h="85344" extrusionOk="0">
                  <a:moveTo>
                    <a:pt x="0" y="0"/>
                  </a:moveTo>
                  <a:cubicBezTo>
                    <a:pt x="11130" y="13603"/>
                    <a:pt x="22207" y="30855"/>
                    <a:pt x="20955" y="48387"/>
                  </a:cubicBezTo>
                  <a:cubicBezTo>
                    <a:pt x="19963" y="62270"/>
                    <a:pt x="9244" y="73764"/>
                    <a:pt x="1524" y="85344"/>
                  </a:cubicBezTo>
                </a:path>
              </a:pathLst>
            </a:custGeom>
            <a:noFill/>
            <a:ln w="19050" cap="flat" cmpd="sng">
              <a:solidFill>
                <a:srgbClr val="000000"/>
              </a:solidFill>
              <a:prstDash val="solid"/>
              <a:round/>
              <a:headEnd type="none" w="med" len="med"/>
              <a:tailEnd type="none" w="med" len="med"/>
            </a:ln>
          </p:spPr>
        </p:sp>
        <p:sp>
          <p:nvSpPr>
            <p:cNvPr id="260" name="Google Shape;260;p39"/>
            <p:cNvSpPr/>
            <p:nvPr/>
          </p:nvSpPr>
          <p:spPr>
            <a:xfrm flipH="1">
              <a:off x="4366350" y="1896500"/>
              <a:ext cx="527800" cy="2133600"/>
            </a:xfrm>
            <a:custGeom>
              <a:avLst/>
              <a:gdLst/>
              <a:ahLst/>
              <a:cxnLst/>
              <a:rect l="l" t="t" r="r" b="b"/>
              <a:pathLst>
                <a:path w="21112" h="85344" extrusionOk="0">
                  <a:moveTo>
                    <a:pt x="0" y="0"/>
                  </a:moveTo>
                  <a:cubicBezTo>
                    <a:pt x="11130" y="13603"/>
                    <a:pt x="22207" y="30855"/>
                    <a:pt x="20955" y="48387"/>
                  </a:cubicBezTo>
                  <a:cubicBezTo>
                    <a:pt x="19963" y="62270"/>
                    <a:pt x="9244" y="73764"/>
                    <a:pt x="1524" y="85344"/>
                  </a:cubicBezTo>
                </a:path>
              </a:pathLst>
            </a:custGeom>
            <a:noFill/>
            <a:ln w="19050" cap="flat" cmpd="sng">
              <a:solidFill>
                <a:srgbClr val="000000"/>
              </a:solidFill>
              <a:prstDash val="solid"/>
              <a:round/>
              <a:headEnd type="none" w="med" len="med"/>
              <a:tailEnd type="none" w="med" len="med"/>
            </a:ln>
          </p:spPr>
        </p:sp>
        <p:sp>
          <p:nvSpPr>
            <p:cNvPr id="261" name="Google Shape;261;p39"/>
            <p:cNvSpPr txBox="1"/>
            <p:nvPr/>
          </p:nvSpPr>
          <p:spPr>
            <a:xfrm>
              <a:off x="3290000" y="2801450"/>
              <a:ext cx="1038300" cy="5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Standardized</a:t>
              </a:r>
              <a:br>
                <a:rPr lang="en" sz="1000"/>
              </a:br>
              <a:r>
                <a:rPr lang="en" sz="1000"/>
                <a:t>Containers</a:t>
              </a:r>
              <a:endParaRPr sz="1000"/>
            </a:p>
          </p:txBody>
        </p:sp>
        <p:sp>
          <p:nvSpPr>
            <p:cNvPr id="262" name="Google Shape;262;p39"/>
            <p:cNvSpPr txBox="1"/>
            <p:nvPr/>
          </p:nvSpPr>
          <p:spPr>
            <a:xfrm>
              <a:off x="2819375" y="3649100"/>
              <a:ext cx="7899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Cloud</a:t>
              </a:r>
              <a:endParaRPr sz="1000"/>
            </a:p>
          </p:txBody>
        </p:sp>
        <p:sp>
          <p:nvSpPr>
            <p:cNvPr id="263" name="Google Shape;263;p39"/>
            <p:cNvSpPr txBox="1"/>
            <p:nvPr/>
          </p:nvSpPr>
          <p:spPr>
            <a:xfrm>
              <a:off x="3414188" y="3572900"/>
              <a:ext cx="7899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IoT</a:t>
              </a:r>
              <a:endParaRPr sz="1000"/>
            </a:p>
          </p:txBody>
        </p:sp>
        <p:sp>
          <p:nvSpPr>
            <p:cNvPr id="264" name="Google Shape;264;p39"/>
            <p:cNvSpPr txBox="1"/>
            <p:nvPr/>
          </p:nvSpPr>
          <p:spPr>
            <a:xfrm>
              <a:off x="4048625" y="3755925"/>
              <a:ext cx="7899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i="1"/>
                <a:t>Future</a:t>
              </a:r>
              <a:endParaRPr sz="1000" i="1"/>
            </a:p>
          </p:txBody>
        </p:sp>
        <p:sp>
          <p:nvSpPr>
            <p:cNvPr id="265" name="Google Shape;265;p39"/>
            <p:cNvSpPr txBox="1"/>
            <p:nvPr/>
          </p:nvSpPr>
          <p:spPr>
            <a:xfrm>
              <a:off x="3356750" y="2196725"/>
              <a:ext cx="909600" cy="514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Business</a:t>
              </a:r>
              <a:br>
                <a:rPr lang="en" sz="1000"/>
              </a:br>
              <a:r>
                <a:rPr lang="en" sz="1000"/>
                <a:t>Application</a:t>
              </a:r>
              <a:endParaRPr sz="1000"/>
            </a:p>
          </p:txBody>
        </p:sp>
        <p:sp>
          <p:nvSpPr>
            <p:cNvPr id="266" name="Google Shape;266;p39"/>
            <p:cNvSpPr txBox="1"/>
            <p:nvPr/>
          </p:nvSpPr>
          <p:spPr>
            <a:xfrm>
              <a:off x="3800225" y="1782500"/>
              <a:ext cx="10383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Compositions</a:t>
              </a:r>
              <a:endParaRPr sz="1000"/>
            </a:p>
          </p:txBody>
        </p:sp>
        <p:sp>
          <p:nvSpPr>
            <p:cNvPr id="267" name="Google Shape;267;p39"/>
            <p:cNvSpPr txBox="1"/>
            <p:nvPr/>
          </p:nvSpPr>
          <p:spPr>
            <a:xfrm>
              <a:off x="2761925" y="1782500"/>
              <a:ext cx="1038300" cy="32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t>Orchestration</a:t>
              </a:r>
              <a:endParaRPr sz="1000"/>
            </a:p>
          </p:txBody>
        </p:sp>
        <p:cxnSp>
          <p:nvCxnSpPr>
            <p:cNvPr id="268" name="Google Shape;268;p39"/>
            <p:cNvCxnSpPr/>
            <p:nvPr/>
          </p:nvCxnSpPr>
          <p:spPr>
            <a:xfrm>
              <a:off x="3248000" y="2753750"/>
              <a:ext cx="1124100" cy="0"/>
            </a:xfrm>
            <a:prstGeom prst="straightConnector1">
              <a:avLst/>
            </a:prstGeom>
            <a:noFill/>
            <a:ln w="19050" cap="flat" cmpd="sng">
              <a:solidFill>
                <a:srgbClr val="000000"/>
              </a:solidFill>
              <a:prstDash val="dash"/>
              <a:round/>
              <a:headEnd type="none" w="med" len="med"/>
              <a:tailEnd type="none" w="med" len="med"/>
            </a:ln>
          </p:spPr>
        </p:cxnSp>
        <p:cxnSp>
          <p:nvCxnSpPr>
            <p:cNvPr id="269" name="Google Shape;269;p39"/>
            <p:cNvCxnSpPr/>
            <p:nvPr/>
          </p:nvCxnSpPr>
          <p:spPr>
            <a:xfrm>
              <a:off x="3247100" y="3296675"/>
              <a:ext cx="1124100" cy="0"/>
            </a:xfrm>
            <a:prstGeom prst="straightConnector1">
              <a:avLst/>
            </a:prstGeom>
            <a:noFill/>
            <a:ln w="19050" cap="flat" cmpd="sng">
              <a:solidFill>
                <a:srgbClr val="000000"/>
              </a:solidFill>
              <a:prstDash val="dash"/>
              <a:round/>
              <a:headEnd type="none" w="med" len="med"/>
              <a:tailEnd type="none" w="med" len="med"/>
            </a:ln>
          </p:spPr>
        </p:cxnSp>
      </p:grpSp>
    </p:spTree>
    <p:extLst>
      <p:ext uri="{BB962C8B-B14F-4D97-AF65-F5344CB8AC3E}">
        <p14:creationId xmlns:p14="http://schemas.microsoft.com/office/powerpoint/2010/main" val="2964054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10F18-C4D0-0943-93B1-52733221FF82}"/>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C7AF2AEB-6BFA-5442-95BB-D13ED7AF528E}"/>
              </a:ext>
            </a:extLst>
          </p:cNvPr>
          <p:cNvSpPr>
            <a:spLocks noGrp="1"/>
          </p:cNvSpPr>
          <p:nvPr>
            <p:ph type="body" idx="1"/>
          </p:nvPr>
        </p:nvSpPr>
        <p:spPr/>
        <p:txBody>
          <a:bodyPr/>
          <a:lstStyle/>
          <a:p>
            <a:endParaRPr lang="en-US"/>
          </a:p>
          <a:p>
            <a:pPr>
              <a:lnSpc>
                <a:spcPct val="114999"/>
              </a:lnSpc>
            </a:pPr>
            <a:endParaRPr lang="en-US" dirty="0"/>
          </a:p>
          <a:p>
            <a:pPr>
              <a:lnSpc>
                <a:spcPct val="114999"/>
              </a:lnSpc>
            </a:pPr>
            <a:endParaRPr lang="en-US" dirty="0"/>
          </a:p>
          <a:p>
            <a:pPr marL="114300" indent="0">
              <a:lnSpc>
                <a:spcPct val="114999"/>
              </a:lnSpc>
              <a:buNone/>
            </a:pPr>
            <a:r>
              <a:rPr lang="en-US" dirty="0"/>
              <a:t>Advertisement: </a:t>
            </a:r>
            <a:r>
              <a:rPr lang="en-US" dirty="0" err="1"/>
              <a:t>WoSC</a:t>
            </a:r>
            <a:r>
              <a:rPr lang="en-US" dirty="0"/>
              <a:t> 2019 - Fifth International Workshop on Serverless Computing (WoSC5) </a:t>
            </a:r>
            <a:r>
              <a:rPr lang="en-US" b="1" dirty="0"/>
              <a:t>CFP Submission August 30, 2019</a:t>
            </a:r>
            <a:endParaRPr lang="en-US" dirty="0"/>
          </a:p>
          <a:p>
            <a:pPr lvl="1">
              <a:lnSpc>
                <a:spcPct val="114999"/>
              </a:lnSpc>
            </a:pPr>
            <a:r>
              <a:rPr lang="en-US" dirty="0"/>
              <a:t>Middleware, Dec 9-13, 2019 in UC Davis, CA, USA</a:t>
            </a:r>
            <a:endParaRPr lang="en-US" b="1" dirty="0"/>
          </a:p>
          <a:p>
            <a:pPr lvl="1">
              <a:lnSpc>
                <a:spcPct val="114999"/>
              </a:lnSpc>
            </a:pPr>
            <a:endParaRPr lang="en-US" dirty="0"/>
          </a:p>
          <a:p>
            <a:pPr indent="0">
              <a:lnSpc>
                <a:spcPct val="114999"/>
              </a:lnSpc>
              <a:buNone/>
            </a:pPr>
            <a:r>
              <a:rPr lang="en-US" dirty="0">
                <a:hlinkClick r:id="rId2"/>
              </a:rPr>
              <a:t>https://www.serverlesscomputing.org/wosc5/</a:t>
            </a:r>
            <a:endParaRPr lang="en-US"/>
          </a:p>
          <a:p>
            <a:pPr marL="114300" indent="0">
              <a:lnSpc>
                <a:spcPct val="114999"/>
              </a:lnSpc>
              <a:buNone/>
            </a:pPr>
            <a:br>
              <a:rPr lang="en-US" dirty="0"/>
            </a:br>
            <a:endParaRPr lang="en-US" dirty="0"/>
          </a:p>
        </p:txBody>
      </p:sp>
    </p:spTree>
    <p:extLst>
      <p:ext uri="{BB962C8B-B14F-4D97-AF65-F5344CB8AC3E}">
        <p14:creationId xmlns:p14="http://schemas.microsoft.com/office/powerpoint/2010/main" val="17228136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537378-85B5-4003-9F99-2988713EA8B1}"/>
              </a:ext>
            </a:extLst>
          </p:cNvPr>
          <p:cNvSpPr>
            <a:spLocks noGrp="1"/>
          </p:cNvSpPr>
          <p:nvPr>
            <p:ph type="title"/>
          </p:nvPr>
        </p:nvSpPr>
        <p:spPr/>
        <p:txBody>
          <a:bodyPr/>
          <a:lstStyle/>
          <a:p>
            <a:r>
              <a:rPr lang="en-US" dirty="0"/>
              <a:t>BACKUP (+30min)</a:t>
            </a:r>
          </a:p>
        </p:txBody>
      </p:sp>
      <p:sp>
        <p:nvSpPr>
          <p:cNvPr id="3" name="Text Placeholder 2">
            <a:extLst>
              <a:ext uri="{FF2B5EF4-FFF2-40B4-BE49-F238E27FC236}">
                <a16:creationId xmlns:a16="http://schemas.microsoft.com/office/drawing/2014/main" id="{A7A0D292-46A5-4B32-9C8A-C924BD7A44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913920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Spot the differences: 1987 vs 2015  </a:t>
            </a:r>
            <a:endParaRPr/>
          </a:p>
        </p:txBody>
      </p:sp>
      <p:sp>
        <p:nvSpPr>
          <p:cNvPr id="350" name="Google Shape;350;p51"/>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Almost 30 years difference</a:t>
            </a:r>
            <a:endParaRPr/>
          </a:p>
          <a:p>
            <a:pPr marL="0" lvl="0" indent="0" algn="l" rtl="0">
              <a:spcBef>
                <a:spcPts val="1600"/>
              </a:spcBef>
              <a:spcAft>
                <a:spcPts val="1600"/>
              </a:spcAft>
              <a:buNone/>
            </a:pPr>
            <a:r>
              <a:rPr lang="en"/>
              <a:t>People in future will ...</a:t>
            </a:r>
            <a:endParaRPr/>
          </a:p>
        </p:txBody>
      </p:sp>
    </p:spTree>
    <p:extLst>
      <p:ext uri="{BB962C8B-B14F-4D97-AF65-F5344CB8AC3E}">
        <p14:creationId xmlns:p14="http://schemas.microsoft.com/office/powerpoint/2010/main" val="19078370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2"/>
          <p:cNvSpPr txBox="1">
            <a:spLocks noGrp="1"/>
          </p:cNvSpPr>
          <p:nvPr>
            <p:ph type="title"/>
          </p:nvPr>
        </p:nvSpPr>
        <p:spPr>
          <a:xfrm>
            <a:off x="245663" y="389025"/>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Visions of future - tablet</a:t>
            </a:r>
            <a:endParaRPr/>
          </a:p>
        </p:txBody>
      </p:sp>
      <p:sp>
        <p:nvSpPr>
          <p:cNvPr id="356" name="Google Shape;356;p52"/>
          <p:cNvSpPr txBox="1">
            <a:spLocks noGrp="1"/>
          </p:cNvSpPr>
          <p:nvPr>
            <p:ph type="body" idx="1"/>
          </p:nvPr>
        </p:nvSpPr>
        <p:spPr>
          <a:xfrm>
            <a:off x="245676" y="1485350"/>
            <a:ext cx="63864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Microsoft: Productivity Future Vision (2015)</a:t>
            </a:r>
            <a:br>
              <a:rPr lang="en"/>
            </a:br>
            <a:r>
              <a:rPr lang="en" u="sng">
                <a:solidFill>
                  <a:schemeClr val="hlink"/>
                </a:solidFill>
                <a:hlinkClick r:id="rId3"/>
              </a:rPr>
              <a:t>https://www.youtube.com/watch?v=w-tFdreZB94</a:t>
            </a:r>
            <a:r>
              <a:rPr lang="en"/>
              <a:t> </a:t>
            </a:r>
            <a:endParaRPr/>
          </a:p>
          <a:p>
            <a:pPr marL="0" lvl="0" indent="0" algn="l" rtl="0">
              <a:spcBef>
                <a:spcPts val="1600"/>
              </a:spcBef>
              <a:spcAft>
                <a:spcPts val="0"/>
              </a:spcAft>
              <a:buNone/>
            </a:pPr>
            <a:r>
              <a:rPr lang="en"/>
              <a:t>Productivity Future Vision (2009)</a:t>
            </a:r>
            <a:br>
              <a:rPr lang="en"/>
            </a:br>
            <a:r>
              <a:rPr lang="en" u="sng">
                <a:solidFill>
                  <a:schemeClr val="hlink"/>
                </a:solidFill>
                <a:hlinkClick r:id="rId4"/>
              </a:rPr>
              <a:t>https://www.youtube.com/watch?v=t5X2PxtvMsU</a:t>
            </a:r>
            <a:r>
              <a:rPr lang="en"/>
              <a:t> </a:t>
            </a:r>
            <a:endParaRPr/>
          </a:p>
          <a:p>
            <a:pPr marL="0" lvl="0" indent="0" algn="l" rtl="0">
              <a:spcBef>
                <a:spcPts val="1600"/>
              </a:spcBef>
              <a:spcAft>
                <a:spcPts val="1600"/>
              </a:spcAft>
              <a:buNone/>
            </a:pPr>
            <a:r>
              <a:rPr lang="en"/>
              <a:t>Apple's Future Computer: The Knowledge Navigator (1987) - +</a:t>
            </a:r>
            <a:r>
              <a:rPr lang="en" b="1"/>
              <a:t>25 years ago</a:t>
            </a:r>
            <a:br>
              <a:rPr lang="en"/>
            </a:br>
            <a:r>
              <a:rPr lang="en" u="sng">
                <a:solidFill>
                  <a:schemeClr val="accent5"/>
                </a:solidFill>
                <a:hlinkClick r:id="rId5"/>
              </a:rPr>
              <a:t>https://www.youtube.com/watch?v=hb4AzF6wEoc</a:t>
            </a:r>
            <a:r>
              <a:rPr lang="en"/>
              <a:t> </a:t>
            </a:r>
            <a:br>
              <a:rPr lang="en"/>
            </a:br>
            <a:r>
              <a:rPr lang="en"/>
              <a:t>with intro and another clip</a:t>
            </a:r>
            <a:br>
              <a:rPr lang="en"/>
            </a:br>
            <a:r>
              <a:rPr lang="en" u="sng">
                <a:solidFill>
                  <a:schemeClr val="hlink"/>
                </a:solidFill>
                <a:hlinkClick r:id="rId6"/>
              </a:rPr>
              <a:t>https://www.youtube.com/watch?v=9bjve67p33E</a:t>
            </a:r>
            <a:r>
              <a:rPr lang="en"/>
              <a:t> </a:t>
            </a:r>
            <a:br>
              <a:rPr lang="en"/>
            </a:br>
            <a:endParaRPr/>
          </a:p>
        </p:txBody>
      </p:sp>
      <p:pic>
        <p:nvPicPr>
          <p:cNvPr id="357" name="Google Shape;357;p52"/>
          <p:cNvPicPr preferRelativeResize="0"/>
          <p:nvPr/>
        </p:nvPicPr>
        <p:blipFill>
          <a:blip r:embed="rId7">
            <a:alphaModFix/>
          </a:blip>
          <a:stretch>
            <a:fillRect/>
          </a:stretch>
        </p:blipFill>
        <p:spPr>
          <a:xfrm>
            <a:off x="6431350" y="3070125"/>
            <a:ext cx="2466975" cy="1847850"/>
          </a:xfrm>
          <a:prstGeom prst="rect">
            <a:avLst/>
          </a:prstGeom>
          <a:noFill/>
          <a:ln>
            <a:noFill/>
          </a:ln>
        </p:spPr>
      </p:pic>
      <p:pic>
        <p:nvPicPr>
          <p:cNvPr id="358" name="Google Shape;358;p52"/>
          <p:cNvPicPr preferRelativeResize="0"/>
          <p:nvPr/>
        </p:nvPicPr>
        <p:blipFill>
          <a:blip r:embed="rId8">
            <a:alphaModFix/>
          </a:blip>
          <a:stretch>
            <a:fillRect/>
          </a:stretch>
        </p:blipFill>
        <p:spPr>
          <a:xfrm>
            <a:off x="6530600" y="960050"/>
            <a:ext cx="2466976" cy="1850241"/>
          </a:xfrm>
          <a:prstGeom prst="rect">
            <a:avLst/>
          </a:prstGeom>
          <a:noFill/>
          <a:ln>
            <a:noFill/>
          </a:ln>
        </p:spPr>
      </p:pic>
    </p:spTree>
    <p:extLst>
      <p:ext uri="{BB962C8B-B14F-4D97-AF65-F5344CB8AC3E}">
        <p14:creationId xmlns:p14="http://schemas.microsoft.com/office/powerpoint/2010/main" val="31639639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Vision of future - AR/VR</a:t>
            </a:r>
            <a:endParaRPr/>
          </a:p>
        </p:txBody>
      </p:sp>
      <p:sp>
        <p:nvSpPr>
          <p:cNvPr id="364" name="Google Shape;364;p53"/>
          <p:cNvSpPr txBox="1">
            <a:spLocks noGrp="1"/>
          </p:cNvSpPr>
          <p:nvPr>
            <p:ph type="body" idx="1"/>
          </p:nvPr>
        </p:nvSpPr>
        <p:spPr>
          <a:xfrm>
            <a:off x="311700" y="1468825"/>
            <a:ext cx="4666500" cy="3099900"/>
          </a:xfrm>
          <a:prstGeom prst="rect">
            <a:avLst/>
          </a:prstGeom>
        </p:spPr>
        <p:txBody>
          <a:bodyPr spcFirstLastPara="1" wrap="square" lIns="91425" tIns="91425" rIns="91425" bIns="91425" anchor="t" anchorCtr="0">
            <a:noAutofit/>
          </a:bodyPr>
          <a:lstStyle/>
          <a:p>
            <a:pPr marL="0" lvl="0" indent="0" algn="l" rtl="0">
              <a:spcBef>
                <a:spcPts val="2400"/>
              </a:spcBef>
              <a:spcAft>
                <a:spcPts val="0"/>
              </a:spcAft>
              <a:buNone/>
            </a:pPr>
            <a:r>
              <a:rPr lang="en" sz="2300" b="1" i="1">
                <a:solidFill>
                  <a:srgbClr val="000000"/>
                </a:solidFill>
                <a:latin typeface="Arial"/>
                <a:ea typeface="Arial"/>
                <a:cs typeface="Arial"/>
                <a:sym typeface="Arial"/>
              </a:rPr>
              <a:t>Minority Report (2002)</a:t>
            </a:r>
            <a:endParaRPr sz="2300" b="1" i="1">
              <a:solidFill>
                <a:srgbClr val="000000"/>
              </a:solidFill>
              <a:latin typeface="Arial"/>
              <a:ea typeface="Arial"/>
              <a:cs typeface="Arial"/>
              <a:sym typeface="Arial"/>
            </a:endParaRPr>
          </a:p>
          <a:p>
            <a:pPr marL="0" lvl="0" indent="0" algn="l" rtl="0">
              <a:spcBef>
                <a:spcPts val="2400"/>
              </a:spcBef>
              <a:spcAft>
                <a:spcPts val="0"/>
              </a:spcAft>
              <a:buNone/>
            </a:pPr>
            <a:r>
              <a:rPr lang="en" sz="2300" b="1" u="sng">
                <a:solidFill>
                  <a:schemeClr val="hlink"/>
                </a:solidFill>
                <a:latin typeface="Arial"/>
                <a:ea typeface="Arial"/>
                <a:cs typeface="Arial"/>
                <a:sym typeface="Arial"/>
                <a:hlinkClick r:id="rId3"/>
              </a:rPr>
              <a:t>https://www.youtube.com/watch?v=PJqbivkm0Ms</a:t>
            </a:r>
            <a:r>
              <a:rPr lang="en" sz="2300" b="1">
                <a:solidFill>
                  <a:srgbClr val="000000"/>
                </a:solidFill>
                <a:latin typeface="Arial"/>
                <a:ea typeface="Arial"/>
                <a:cs typeface="Arial"/>
                <a:sym typeface="Arial"/>
              </a:rPr>
              <a:t> </a:t>
            </a:r>
            <a:endParaRPr sz="2300" b="1">
              <a:solidFill>
                <a:srgbClr val="000000"/>
              </a:solidFill>
              <a:latin typeface="Arial"/>
              <a:ea typeface="Arial"/>
              <a:cs typeface="Arial"/>
              <a:sym typeface="Arial"/>
            </a:endParaRPr>
          </a:p>
          <a:p>
            <a:pPr marL="0" lvl="0" indent="0" algn="l" rtl="0">
              <a:spcBef>
                <a:spcPts val="2400"/>
              </a:spcBef>
              <a:spcAft>
                <a:spcPts val="0"/>
              </a:spcAft>
              <a:buNone/>
            </a:pPr>
            <a:r>
              <a:rPr lang="en" sz="2300" b="1">
                <a:solidFill>
                  <a:srgbClr val="000000"/>
                </a:solidFill>
                <a:latin typeface="Arial"/>
                <a:ea typeface="Arial"/>
                <a:cs typeface="Arial"/>
                <a:sym typeface="Arial"/>
              </a:rPr>
              <a:t>Microsoft HoloLens (2015)</a:t>
            </a:r>
            <a:endParaRPr/>
          </a:p>
          <a:p>
            <a:pPr marL="0" lvl="0" indent="0" algn="l" rtl="0">
              <a:spcBef>
                <a:spcPts val="600"/>
              </a:spcBef>
              <a:spcAft>
                <a:spcPts val="1600"/>
              </a:spcAft>
              <a:buNone/>
            </a:pPr>
            <a:r>
              <a:rPr lang="en" u="sng">
                <a:solidFill>
                  <a:schemeClr val="hlink"/>
                </a:solidFill>
                <a:hlinkClick r:id="rId4"/>
              </a:rPr>
              <a:t>https://www.youtube.com/watch?v=qym11JnFQBM</a:t>
            </a:r>
            <a:r>
              <a:rPr lang="en"/>
              <a:t> </a:t>
            </a:r>
            <a:endParaRPr/>
          </a:p>
        </p:txBody>
      </p:sp>
      <p:pic>
        <p:nvPicPr>
          <p:cNvPr id="365" name="Google Shape;365;p53"/>
          <p:cNvPicPr preferRelativeResize="0"/>
          <p:nvPr/>
        </p:nvPicPr>
        <p:blipFill>
          <a:blip r:embed="rId5">
            <a:alphaModFix/>
          </a:blip>
          <a:stretch>
            <a:fillRect/>
          </a:stretch>
        </p:blipFill>
        <p:spPr>
          <a:xfrm>
            <a:off x="5533975" y="2373675"/>
            <a:ext cx="3490574" cy="2617925"/>
          </a:xfrm>
          <a:prstGeom prst="rect">
            <a:avLst/>
          </a:prstGeom>
          <a:noFill/>
          <a:ln>
            <a:noFill/>
          </a:ln>
        </p:spPr>
      </p:pic>
      <p:pic>
        <p:nvPicPr>
          <p:cNvPr id="366" name="Google Shape;366;p53"/>
          <p:cNvPicPr preferRelativeResize="0"/>
          <p:nvPr/>
        </p:nvPicPr>
        <p:blipFill>
          <a:blip r:embed="rId6">
            <a:alphaModFix/>
          </a:blip>
          <a:stretch>
            <a:fillRect/>
          </a:stretch>
        </p:blipFill>
        <p:spPr>
          <a:xfrm>
            <a:off x="5395200" y="0"/>
            <a:ext cx="3629350" cy="2128488"/>
          </a:xfrm>
          <a:prstGeom prst="rect">
            <a:avLst/>
          </a:prstGeom>
          <a:noFill/>
          <a:ln>
            <a:noFill/>
          </a:ln>
        </p:spPr>
      </p:pic>
    </p:spTree>
    <p:extLst>
      <p:ext uri="{BB962C8B-B14F-4D97-AF65-F5344CB8AC3E}">
        <p14:creationId xmlns:p14="http://schemas.microsoft.com/office/powerpoint/2010/main" val="1621061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What if cars improved like computers? In 50 years </a:t>
            </a:r>
            <a:endParaRPr/>
          </a:p>
        </p:txBody>
      </p:sp>
      <p:sp>
        <p:nvSpPr>
          <p:cNvPr id="84" name="Google Shape;84;p16"/>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Autofit/>
          </a:bodyPr>
          <a:lstStyle/>
          <a:p>
            <a:pPr marL="0" lvl="0" indent="0" algn="l" rtl="0">
              <a:lnSpc>
                <a:spcPct val="128571"/>
              </a:lnSpc>
              <a:spcBef>
                <a:spcPts val="0"/>
              </a:spcBef>
              <a:spcAft>
                <a:spcPts val="0"/>
              </a:spcAft>
              <a:buClr>
                <a:srgbClr val="000000"/>
              </a:buClr>
              <a:buSzPts val="1100"/>
              <a:buFont typeface="Arial"/>
              <a:buNone/>
            </a:pPr>
            <a:r>
              <a:rPr lang="en" sz="1800" b="1" dirty="0">
                <a:solidFill>
                  <a:srgbClr val="212124"/>
                </a:solidFill>
                <a:latin typeface="Proxima Nova"/>
                <a:ea typeface="Proxima Nova"/>
                <a:cs typeface="Proxima Nova"/>
                <a:sym typeface="Proxima Nova"/>
              </a:rPr>
              <a:t>1922</a:t>
            </a:r>
            <a:endParaRPr lang="en-US" sz="1800" b="1" dirty="0">
              <a:solidFill>
                <a:srgbClr val="212124"/>
              </a:solidFill>
              <a:latin typeface="Proxima Nova"/>
              <a:ea typeface="Proxima Nova"/>
              <a:cs typeface="Proxima Nova"/>
            </a:endParaRPr>
          </a:p>
          <a:p>
            <a:pPr marL="0" indent="0">
              <a:lnSpc>
                <a:spcPct val="128571"/>
              </a:lnSpc>
              <a:buClr>
                <a:srgbClr val="000000"/>
              </a:buClr>
              <a:buSzPts val="1100"/>
              <a:buNone/>
            </a:pPr>
            <a:endParaRPr sz="180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Clr>
                <a:srgbClr val="000000"/>
              </a:buClr>
              <a:buSzPts val="1100"/>
              <a:buFont typeface="Arial"/>
              <a:buNone/>
            </a:pPr>
            <a:r>
              <a:rPr lang="en" sz="1800" dirty="0">
                <a:solidFill>
                  <a:srgbClr val="212124"/>
                </a:solidFill>
                <a:latin typeface="Proxima Nova"/>
                <a:ea typeface="Proxima Nova"/>
                <a:cs typeface="Proxima Nova"/>
                <a:sym typeface="Proxima Nova"/>
              </a:rPr>
              <a:t>Max Power: 11 HP @ 2100 rpm</a:t>
            </a: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Clr>
                <a:srgbClr val="000000"/>
              </a:buClr>
              <a:buSzPts val="1100"/>
              <a:buFont typeface="Arial"/>
              <a:buNone/>
            </a:pPr>
            <a:r>
              <a:rPr lang="en" sz="1800" dirty="0">
                <a:solidFill>
                  <a:srgbClr val="212124"/>
                </a:solidFill>
                <a:latin typeface="Proxima Nova"/>
                <a:ea typeface="Proxima Nova"/>
                <a:cs typeface="Proxima Nova"/>
                <a:sym typeface="Proxima Nova"/>
              </a:rPr>
              <a:t>Speed: 60 km/h</a:t>
            </a: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Clr>
                <a:srgbClr val="000000"/>
              </a:buClr>
              <a:buSzPts val="1100"/>
              <a:buFont typeface="Arial"/>
              <a:buNone/>
            </a:pPr>
            <a:r>
              <a:rPr lang="en" sz="1800" dirty="0">
                <a:solidFill>
                  <a:srgbClr val="212124"/>
                </a:solidFill>
                <a:latin typeface="Proxima Nova"/>
                <a:ea typeface="Proxima Nova"/>
                <a:cs typeface="Proxima Nova"/>
                <a:sym typeface="Proxima Nova"/>
              </a:rPr>
              <a:t>Weight: 420 kg</a:t>
            </a:r>
            <a:br>
              <a:rPr lang="en" sz="1800" dirty="0">
                <a:latin typeface="Proxima Nova"/>
                <a:ea typeface="Proxima Nova"/>
                <a:cs typeface="Proxima Nova"/>
              </a:rPr>
            </a:br>
            <a:r>
              <a:rPr lang="en" sz="1800" dirty="0">
                <a:solidFill>
                  <a:srgbClr val="212124"/>
                </a:solidFill>
                <a:latin typeface="Proxima Nova"/>
                <a:ea typeface="Proxima Nova"/>
                <a:cs typeface="Proxima Nova"/>
                <a:sym typeface="Proxima Nova"/>
              </a:rPr>
              <a:t>Cost:: $20K</a:t>
            </a:r>
            <a:endParaRPr sz="1800" dirty="0">
              <a:solidFill>
                <a:srgbClr val="212124"/>
              </a:solidFill>
              <a:latin typeface="Proxima Nova"/>
              <a:ea typeface="Proxima Nova"/>
              <a:cs typeface="Proxima Nova"/>
              <a:sym typeface="Proxima Nova"/>
            </a:endParaRPr>
          </a:p>
          <a:p>
            <a:pPr marL="0" lvl="0" indent="0" algn="l" rtl="0">
              <a:lnSpc>
                <a:spcPct val="128571"/>
              </a:lnSpc>
              <a:spcBef>
                <a:spcPts val="0"/>
              </a:spcBef>
              <a:spcAft>
                <a:spcPts val="0"/>
              </a:spcAft>
              <a:buClr>
                <a:srgbClr val="000000"/>
              </a:buClr>
              <a:buSzPts val="1100"/>
              <a:buFont typeface="Arial"/>
              <a:buNone/>
            </a:pPr>
            <a:endParaRPr sz="1800">
              <a:solidFill>
                <a:srgbClr val="212124"/>
              </a:solidFill>
              <a:latin typeface="Proxima Nova"/>
              <a:ea typeface="Proxima Nova"/>
              <a:cs typeface="Proxima Nova"/>
              <a:sym typeface="Proxima Nova"/>
            </a:endParaRPr>
          </a:p>
          <a:p>
            <a:pPr marL="0" lvl="0" indent="0" algn="l" rtl="0">
              <a:spcBef>
                <a:spcPts val="0"/>
              </a:spcBef>
              <a:spcAft>
                <a:spcPts val="1600"/>
              </a:spcAft>
              <a:buNone/>
            </a:pPr>
            <a:endParaRPr>
              <a:solidFill>
                <a:srgbClr val="212124"/>
              </a:solidFill>
              <a:latin typeface="Proxima Nova"/>
              <a:ea typeface="Proxima Nova"/>
              <a:cs typeface="Proxima Nova"/>
              <a:sym typeface="Proxima Nova"/>
            </a:endParaRPr>
          </a:p>
        </p:txBody>
      </p:sp>
      <p:sp>
        <p:nvSpPr>
          <p:cNvPr id="85" name="Google Shape;85;p16"/>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800" b="1" dirty="0"/>
              <a:t>1972</a:t>
            </a:r>
            <a:br>
              <a:rPr lang="en" sz="1800" dirty="0"/>
            </a:br>
            <a:br>
              <a:rPr lang="en" sz="1800" dirty="0"/>
            </a:br>
            <a:r>
              <a:rPr lang="en" sz="1800" dirty="0">
                <a:solidFill>
                  <a:srgbClr val="212124"/>
                </a:solidFill>
                <a:latin typeface="Proxima Nova"/>
                <a:ea typeface="Proxima Nova"/>
                <a:cs typeface="Proxima Nova"/>
                <a:sym typeface="Proxima Nova"/>
              </a:rPr>
              <a:t>Max Power: ???</a:t>
            </a:r>
            <a:br>
              <a:rPr lang="en" sz="1800" dirty="0">
                <a:latin typeface="Proxima Nova"/>
                <a:ea typeface="Proxima Nova"/>
                <a:cs typeface="Proxima Nova"/>
              </a:rPr>
            </a:br>
            <a:r>
              <a:rPr lang="en" sz="1800" dirty="0">
                <a:solidFill>
                  <a:srgbClr val="212124"/>
                </a:solidFill>
                <a:latin typeface="Proxima Nova"/>
                <a:ea typeface="Proxima Nova"/>
                <a:cs typeface="Proxima Nova"/>
                <a:sym typeface="Proxima Nova"/>
              </a:rPr>
              <a:t>Speed: ???</a:t>
            </a:r>
            <a:br>
              <a:rPr lang="en" sz="1800" dirty="0">
                <a:latin typeface="Proxima Nova"/>
                <a:ea typeface="Proxima Nova"/>
                <a:cs typeface="Proxima Nova"/>
              </a:rPr>
            </a:br>
            <a:r>
              <a:rPr lang="en" sz="1800" dirty="0">
                <a:solidFill>
                  <a:srgbClr val="212124"/>
                </a:solidFill>
                <a:latin typeface="Proxima Nova"/>
                <a:ea typeface="Proxima Nova"/>
                <a:cs typeface="Proxima Nova"/>
                <a:sym typeface="Proxima Nova"/>
              </a:rPr>
              <a:t>Weight: ???</a:t>
            </a:r>
            <a:br>
              <a:rPr lang="en" sz="1800" dirty="0">
                <a:latin typeface="Proxima Nova"/>
                <a:ea typeface="Proxima Nova"/>
                <a:cs typeface="Proxima Nova"/>
              </a:rPr>
            </a:br>
            <a:r>
              <a:rPr lang="en" sz="1800" dirty="0">
                <a:solidFill>
                  <a:srgbClr val="212124"/>
                </a:solidFill>
                <a:latin typeface="Proxima Nova"/>
                <a:ea typeface="Proxima Nova"/>
                <a:cs typeface="Proxima Nova"/>
                <a:sym typeface="Proxima Nova"/>
              </a:rPr>
              <a:t>Cost: ???</a:t>
            </a:r>
            <a:endParaRPr sz="18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5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Maneki Neko by Bruce Sterling (1998 → 2020?)</a:t>
            </a:r>
            <a:endParaRPr/>
          </a:p>
        </p:txBody>
      </p:sp>
      <p:sp>
        <p:nvSpPr>
          <p:cNvPr id="372" name="Google Shape;372;p5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Computing that makes people happy</a:t>
            </a:r>
            <a:endParaRPr/>
          </a:p>
          <a:p>
            <a:pPr marL="0" lvl="0" indent="0" algn="l" rtl="0">
              <a:spcBef>
                <a:spcPts val="1600"/>
              </a:spcBef>
              <a:spcAft>
                <a:spcPts val="0"/>
              </a:spcAft>
              <a:buNone/>
            </a:pPr>
            <a:r>
              <a:rPr lang="en"/>
              <a:t>“... </a:t>
            </a:r>
            <a:r>
              <a:rPr lang="en" sz="1200">
                <a:latin typeface="Arial"/>
                <a:ea typeface="Arial"/>
                <a:cs typeface="Arial"/>
                <a:sym typeface="Arial"/>
              </a:rPr>
              <a:t>Digital panarchies. Segmented, polycephalous, integrated influence networks. What about all these free goods and services you’re getting all this time?” She pointed a finger at him. “Ha! Do you ever pay taxes on those? Do you ever declare that income and those benefits? All the free shipments from other countries! The little homemade cookies, and the free pens and pencils and bumper stickers, and the used bicycles, and the helpful news about fire sales … You’re a tax evader! You’re living through kickbacks! And bribes! And influence peddling! And all kinds of corrupt off-the-books transactions?</a:t>
            </a:r>
            <a:br>
              <a:rPr lang="en" sz="1200">
                <a:latin typeface="Arial"/>
                <a:ea typeface="Arial"/>
                <a:cs typeface="Arial"/>
                <a:sym typeface="Arial"/>
              </a:rPr>
            </a:br>
            <a:r>
              <a:rPr lang="en" sz="1200">
                <a:latin typeface="Arial"/>
                <a:ea typeface="Arial"/>
                <a:cs typeface="Arial"/>
                <a:sym typeface="Arial"/>
              </a:rPr>
              <a:t>Tsuyoshi blinked. “Look, I don’t know anything about all that. I’m just living my life.”</a:t>
            </a:r>
            <a:br>
              <a:rPr lang="en" sz="1200">
                <a:latin typeface="Arial"/>
                <a:ea typeface="Arial"/>
                <a:cs typeface="Arial"/>
                <a:sym typeface="Arial"/>
              </a:rPr>
            </a:br>
            <a:r>
              <a:rPr lang="en" sz="1200" b="1">
                <a:latin typeface="Arial"/>
                <a:ea typeface="Arial"/>
                <a:cs typeface="Arial"/>
                <a:sym typeface="Arial"/>
              </a:rPr>
              <a:t>“Well, your network gift economy is undermining the lawful, government approved, regulated economy!”</a:t>
            </a:r>
            <a:br>
              <a:rPr lang="en" sz="1200">
                <a:latin typeface="Arial"/>
                <a:ea typeface="Arial"/>
                <a:cs typeface="Arial"/>
                <a:sym typeface="Arial"/>
              </a:rPr>
            </a:br>
            <a:r>
              <a:rPr lang="en" sz="1200">
                <a:latin typeface="Arial"/>
                <a:ea typeface="Arial"/>
                <a:cs typeface="Arial"/>
                <a:sym typeface="Arial"/>
              </a:rPr>
              <a:t>“Well,” Tsuyoshi said gently, “maybe my economy is better than your economy.”</a:t>
            </a:r>
            <a:br>
              <a:rPr lang="en" sz="1200">
                <a:latin typeface="Arial"/>
                <a:ea typeface="Arial"/>
                <a:cs typeface="Arial"/>
                <a:sym typeface="Arial"/>
              </a:rPr>
            </a:br>
            <a:r>
              <a:rPr lang="en" sz="1200">
                <a:latin typeface="Arial"/>
                <a:ea typeface="Arial"/>
                <a:cs typeface="Arial"/>
                <a:sym typeface="Arial"/>
              </a:rPr>
              <a:t>“Says who?” she scoffed. “Why would anyone think that?”</a:t>
            </a:r>
            <a:br>
              <a:rPr lang="en" sz="1200">
                <a:latin typeface="Arial"/>
                <a:ea typeface="Arial"/>
                <a:cs typeface="Arial"/>
                <a:sym typeface="Arial"/>
              </a:rPr>
            </a:br>
            <a:r>
              <a:rPr lang="en" sz="1200">
                <a:latin typeface="Arial"/>
                <a:ea typeface="Arial"/>
                <a:cs typeface="Arial"/>
                <a:sym typeface="Arial"/>
              </a:rPr>
              <a:t>“It’s better because we’re happier than you are. What’s wrong with acts of kindness? Everyone likes gifts. Midsummer gifts. New Years Day gifts. Year-end presents. Wedding presents. Everybody likes those.”</a:t>
            </a:r>
            <a:endParaRPr sz="1200">
              <a:latin typeface="Arial"/>
              <a:ea typeface="Arial"/>
              <a:cs typeface="Arial"/>
              <a:sym typeface="Arial"/>
            </a:endParaRPr>
          </a:p>
          <a:p>
            <a:pPr marL="0" lvl="0" indent="0" algn="l" rtl="0">
              <a:spcBef>
                <a:spcPts val="1600"/>
              </a:spcBef>
              <a:spcAft>
                <a:spcPts val="0"/>
              </a:spcAft>
              <a:buNone/>
            </a:pPr>
            <a:endParaRPr sz="1200">
              <a:latin typeface="Arial"/>
              <a:ea typeface="Arial"/>
              <a:cs typeface="Arial"/>
              <a:sym typeface="Arial"/>
            </a:endParaRPr>
          </a:p>
          <a:p>
            <a:pPr marL="0" lvl="0" indent="0" algn="l" rtl="0">
              <a:spcBef>
                <a:spcPts val="1600"/>
              </a:spcBef>
              <a:spcAft>
                <a:spcPts val="1600"/>
              </a:spcAft>
              <a:buNone/>
            </a:pPr>
            <a:endParaRPr/>
          </a:p>
        </p:txBody>
      </p:sp>
      <p:sp>
        <p:nvSpPr>
          <p:cNvPr id="373" name="Google Shape;373;p54"/>
          <p:cNvSpPr txBox="1"/>
          <p:nvPr/>
        </p:nvSpPr>
        <p:spPr>
          <a:xfrm>
            <a:off x="311700" y="4643975"/>
            <a:ext cx="6096000" cy="30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http://www.lightspeedmagazine.com/fiction/maneki-neko/</a:t>
            </a:r>
            <a:r>
              <a:rPr lang="en"/>
              <a:t> </a:t>
            </a:r>
            <a:endParaRPr/>
          </a:p>
        </p:txBody>
      </p:sp>
    </p:spTree>
    <p:extLst>
      <p:ext uri="{BB962C8B-B14F-4D97-AF65-F5344CB8AC3E}">
        <p14:creationId xmlns:p14="http://schemas.microsoft.com/office/powerpoint/2010/main" val="42929814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Rainbows End by Vernor Vinge (2006 → 2025)</a:t>
            </a:r>
            <a:endParaRPr/>
          </a:p>
        </p:txBody>
      </p:sp>
      <p:sp>
        <p:nvSpPr>
          <p:cNvPr id="379" name="Google Shape;379;p55"/>
          <p:cNvSpPr txBox="1">
            <a:spLocks noGrp="1"/>
          </p:cNvSpPr>
          <p:nvPr>
            <p:ph type="body" idx="1"/>
          </p:nvPr>
        </p:nvSpPr>
        <p:spPr>
          <a:xfrm>
            <a:off x="311700" y="1310075"/>
            <a:ext cx="8520600" cy="3429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Human / Computer Intelligence Pools</a:t>
            </a:r>
            <a:endParaRPr/>
          </a:p>
          <a:p>
            <a:pPr marL="0" lvl="0" indent="0" algn="l" rtl="0">
              <a:spcBef>
                <a:spcPts val="1600"/>
              </a:spcBef>
              <a:spcAft>
                <a:spcPts val="0"/>
              </a:spcAft>
              <a:buNone/>
            </a:pPr>
            <a:r>
              <a:rPr lang="en"/>
              <a:t>“</a:t>
            </a:r>
            <a:r>
              <a:rPr lang="en" sz="1000">
                <a:solidFill>
                  <a:srgbClr val="313131"/>
                </a:solidFill>
                <a:latin typeface="Verdana"/>
                <a:ea typeface="Verdana"/>
                <a:cs typeface="Verdana"/>
                <a:sym typeface="Verdana"/>
              </a:rPr>
              <a:t>Red doubt was hemorrhaging across the analyst pool, spreading from a statistical analysis team at Moscow-Capetown. These were the same chaps who had been consistently right about the Soybean Futures Plot. They had credibility ... and they claimed the views from the north side of the GenGen area were corrupt. Those were not views Alfred had subverted, the ones at the heart of his private operation. For better or worse, his colleagues had discovered some other deception. Now the signals and stat people in all the analyst pools had precedence. </a:t>
            </a:r>
            <a:r>
              <a:rPr lang="en" sz="1000" b="1">
                <a:solidFill>
                  <a:srgbClr val="313131"/>
                </a:solidFill>
                <a:latin typeface="Verdana"/>
                <a:ea typeface="Verdana"/>
                <a:cs typeface="Verdana"/>
                <a:sym typeface="Verdana"/>
              </a:rPr>
              <a:t>A thousand specialists, who a second ago might have been looking at a dozen other problems, were suddenly watching the same data. Computing resources shifted from a myriad drudge tasks, began correlating data from the accessible sensors in the labs. It was as if Indo-European Intelligence were an immense cat suddenly come alert, listening and watching for sign of its prey.</a:t>
            </a:r>
            <a:endParaRPr b="1"/>
          </a:p>
          <a:p>
            <a:pPr marL="0" lvl="0" indent="0" algn="l" rtl="0">
              <a:spcBef>
                <a:spcPts val="1600"/>
              </a:spcBef>
              <a:spcAft>
                <a:spcPts val="0"/>
              </a:spcAft>
              <a:buNone/>
            </a:pPr>
            <a:r>
              <a:rPr lang="en"/>
              <a:t>Final scene with USB stick</a:t>
            </a:r>
            <a:endParaRPr/>
          </a:p>
          <a:p>
            <a:pPr marL="0" lvl="0" indent="0" algn="l" rtl="0">
              <a:spcBef>
                <a:spcPts val="1600"/>
              </a:spcBef>
              <a:spcAft>
                <a:spcPts val="1600"/>
              </a:spcAft>
              <a:buNone/>
            </a:pPr>
            <a:r>
              <a:rPr lang="en"/>
              <a:t>“</a:t>
            </a:r>
            <a:r>
              <a:rPr lang="en" sz="1000">
                <a:solidFill>
                  <a:srgbClr val="313131"/>
                </a:solidFill>
                <a:latin typeface="Verdana"/>
                <a:ea typeface="Verdana"/>
                <a:cs typeface="Verdana"/>
                <a:sym typeface="Verdana"/>
              </a:rPr>
              <a:t>Tommie reached into his jacket and pulled out a three-inch-square piece of plastic. "Here. A present for you, that </a:t>
            </a:r>
            <a:r>
              <a:rPr lang="en" sz="1000" b="1">
                <a:solidFill>
                  <a:srgbClr val="313131"/>
                </a:solidFill>
                <a:latin typeface="Verdana"/>
                <a:ea typeface="Verdana"/>
                <a:cs typeface="Verdana"/>
                <a:sym typeface="Verdana"/>
              </a:rPr>
              <a:t>cost me all of $19.99</a:t>
            </a:r>
            <a:r>
              <a:rPr lang="en" sz="1000">
                <a:solidFill>
                  <a:srgbClr val="313131"/>
                </a:solidFill>
                <a:latin typeface="Verdana"/>
                <a:ea typeface="Verdana"/>
                <a:cs typeface="Verdana"/>
                <a:sym typeface="Verdana"/>
              </a:rPr>
              <a:t>." Robert held up the dark plastic. </a:t>
            </a:r>
            <a:r>
              <a:rPr lang="en" sz="1000" b="1">
                <a:solidFill>
                  <a:srgbClr val="313131"/>
                </a:solidFill>
                <a:latin typeface="Verdana"/>
                <a:ea typeface="Verdana"/>
                <a:cs typeface="Verdana"/>
                <a:sym typeface="Verdana"/>
              </a:rPr>
              <a:t>It looked a lot like the diskettes he'd used on his old PC at the turn of the century. He pointed a query at it. Labels floated in the air: Data Card. 128PB capacity. 97% in use</a:t>
            </a:r>
            <a:r>
              <a:rPr lang="en" sz="1000">
                <a:solidFill>
                  <a:srgbClr val="313131"/>
                </a:solidFill>
                <a:latin typeface="Verdana"/>
                <a:ea typeface="Verdana"/>
                <a:cs typeface="Verdana"/>
                <a:sym typeface="Verdana"/>
              </a:rPr>
              <a:t>. There was more, but Robert just looked back at Tommie. "Do people still use removables like this?"</a:t>
            </a:r>
            <a:endParaRPr/>
          </a:p>
        </p:txBody>
      </p:sp>
    </p:spTree>
    <p:extLst>
      <p:ext uri="{BB962C8B-B14F-4D97-AF65-F5344CB8AC3E}">
        <p14:creationId xmlns:p14="http://schemas.microsoft.com/office/powerpoint/2010/main" val="32793326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Computing in Daemon/Freedom™ (2009 → 2030?) </a:t>
            </a:r>
            <a:endParaRPr/>
          </a:p>
        </p:txBody>
      </p:sp>
      <p:sp>
        <p:nvSpPr>
          <p:cNvPr id="385" name="Google Shape;385;p56"/>
          <p:cNvSpPr txBox="1">
            <a:spLocks noGrp="1"/>
          </p:cNvSpPr>
          <p:nvPr>
            <p:ph type="body" idx="1"/>
          </p:nvPr>
        </p:nvSpPr>
        <p:spPr>
          <a:xfrm>
            <a:off x="311700" y="1320675"/>
            <a:ext cx="8705400" cy="3524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AR glasses, Human-centric Internet, Shamanic interface, AutoM8s Self-driving killer cars, Razorbacks, …</a:t>
            </a:r>
            <a:endParaRPr/>
          </a:p>
          <a:p>
            <a:pPr marL="0" lvl="0" indent="0" algn="l" rtl="0">
              <a:spcBef>
                <a:spcPts val="1600"/>
              </a:spcBef>
              <a:spcAft>
                <a:spcPts val="0"/>
              </a:spcAft>
              <a:buNone/>
            </a:pPr>
            <a:r>
              <a:rPr lang="en" sz="1200"/>
              <a:t>“</a:t>
            </a:r>
            <a:r>
              <a:rPr lang="en" sz="1200">
                <a:solidFill>
                  <a:srgbClr val="313131"/>
                </a:solidFill>
                <a:latin typeface="Verdana"/>
                <a:ea typeface="Verdana"/>
                <a:cs typeface="Verdana"/>
                <a:sym typeface="Verdana"/>
              </a:rPr>
              <a:t>The shamanic interface is the mechanism for interacting with the darknet. </a:t>
            </a:r>
            <a:r>
              <a:rPr lang="en" sz="1200" b="1">
                <a:solidFill>
                  <a:srgbClr val="313131"/>
                </a:solidFill>
                <a:latin typeface="Verdana"/>
                <a:ea typeface="Verdana"/>
                <a:cs typeface="Verdana"/>
                <a:sym typeface="Verdana"/>
              </a:rPr>
              <a:t>It’s called the shamanic interface because it was designed to be comprehensible to all people on earth, regardless of technological level or cultural background.”</a:t>
            </a:r>
            <a:r>
              <a:rPr lang="en" sz="1200">
                <a:solidFill>
                  <a:srgbClr val="313131"/>
                </a:solidFill>
                <a:latin typeface="Verdana"/>
                <a:ea typeface="Verdana"/>
                <a:cs typeface="Verdana"/>
                <a:sym typeface="Verdana"/>
              </a:rPr>
              <a:t> She made a series of precise flourishes with her hands, leaving behind glowing lines in D-Space that formed an intricate pattern. As she finished, an unearthly, angelic voice sounded in the room, like a good spirit.</a:t>
            </a:r>
            <a:endParaRPr sz="1200">
              <a:solidFill>
                <a:srgbClr val="313131"/>
              </a:solidFill>
              <a:latin typeface="Verdana"/>
              <a:ea typeface="Verdana"/>
              <a:cs typeface="Verdana"/>
              <a:sym typeface="Verdana"/>
            </a:endParaRPr>
          </a:p>
          <a:p>
            <a:pPr marL="0" lvl="0" indent="0" algn="l" rtl="0">
              <a:spcBef>
                <a:spcPts val="1600"/>
              </a:spcBef>
              <a:spcAft>
                <a:spcPts val="0"/>
              </a:spcAft>
              <a:buNone/>
            </a:pPr>
            <a:r>
              <a:rPr lang="en" sz="1200">
                <a:solidFill>
                  <a:srgbClr val="313131"/>
                </a:solidFill>
                <a:latin typeface="Verdana"/>
                <a:ea typeface="Verdana"/>
                <a:cs typeface="Verdana"/>
                <a:sym typeface="Verdana"/>
              </a:rPr>
              <a:t>Sebeck looked around him for the origin of the disembodied voice.</a:t>
            </a:r>
            <a:endParaRPr sz="1200">
              <a:solidFill>
                <a:srgbClr val="313131"/>
              </a:solidFill>
              <a:latin typeface="Verdana"/>
              <a:ea typeface="Verdana"/>
              <a:cs typeface="Verdana"/>
              <a:sym typeface="Verdana"/>
            </a:endParaRPr>
          </a:p>
          <a:p>
            <a:pPr marL="0" lvl="0" indent="0" algn="l" rtl="0">
              <a:spcBef>
                <a:spcPts val="1600"/>
              </a:spcBef>
              <a:spcAft>
                <a:spcPts val="0"/>
              </a:spcAft>
              <a:buNone/>
            </a:pPr>
            <a:r>
              <a:rPr lang="en" sz="1200">
                <a:solidFill>
                  <a:srgbClr val="313131"/>
                </a:solidFill>
                <a:latin typeface="Verdana"/>
                <a:ea typeface="Verdana"/>
                <a:cs typeface="Verdana"/>
                <a:sym typeface="Verdana"/>
              </a:rPr>
              <a:t>Riley lowered her hands. “It was a hypersonic sound, Sergeant. Linked to a macro that I created based on somatic gestures. But my point is that it looks like magic. Even the most remote tribes in Papua New Guinea understand the concept of magic—and that certain rituals must be observed to invoke it. They believe in a spirit world where ancestors and supernatural beings watch over them. The shamanic interface simply connects high technology to that belief system, granting ‘powers’ and equipment as a reward for useful, organized activity.”</a:t>
            </a:r>
            <a:endParaRPr sz="1200"/>
          </a:p>
          <a:p>
            <a:pPr marL="0" lvl="0" indent="0" algn="l" rtl="0">
              <a:spcBef>
                <a:spcPts val="1600"/>
              </a:spcBef>
              <a:spcAft>
                <a:spcPts val="1600"/>
              </a:spcAft>
              <a:buNone/>
            </a:pPr>
            <a:endParaRPr/>
          </a:p>
        </p:txBody>
      </p:sp>
    </p:spTree>
    <p:extLst>
      <p:ext uri="{BB962C8B-B14F-4D97-AF65-F5344CB8AC3E}">
        <p14:creationId xmlns:p14="http://schemas.microsoft.com/office/powerpoint/2010/main" val="24760937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Taklamakan by Bruce Sterling (1999 → 2030?)</a:t>
            </a:r>
            <a:endParaRPr/>
          </a:p>
        </p:txBody>
      </p:sp>
      <p:sp>
        <p:nvSpPr>
          <p:cNvPr id="391" name="Google Shape;391;p57"/>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AI Evolution - Growing and Gardening instead of Design?</a:t>
            </a:r>
            <a:endParaRPr/>
          </a:p>
          <a:p>
            <a:pPr marL="0" indent="0">
              <a:spcBef>
                <a:spcPts val="1600"/>
              </a:spcBef>
              <a:buNone/>
            </a:pPr>
            <a:r>
              <a:rPr lang="en" dirty="0"/>
              <a:t>“</a:t>
            </a:r>
            <a:r>
              <a:rPr lang="en" sz="1200" b="1" dirty="0">
                <a:latin typeface="Arial"/>
                <a:ea typeface="Arial"/>
                <a:cs typeface="Arial"/>
                <a:sym typeface="Arial"/>
              </a:rPr>
              <a:t>Well, you could study other people's can-openers and  try to improve the design. Or else  you could just set up a giant high-powered virtuality with a bunch  of virtual cans  inside it.</a:t>
            </a:r>
            <a:r>
              <a:rPr lang="en" sz="1200" dirty="0">
                <a:latin typeface="Arial"/>
                <a:ea typeface="Arial"/>
                <a:cs typeface="Arial"/>
                <a:sym typeface="Arial"/>
              </a:rPr>
              <a:t> Then you  make  some can-opener  simulations, that  are basically  blobs  of goo. They're simulated goo,  but they're also  programs, and those programs trade data and evolve. Whenever they pierce a can, you reward them by  making more copies of them. You're running,  like, a  million generations  of a  million different possible can-openers, all day every day, in a simulated space."</a:t>
            </a:r>
            <a:br>
              <a:rPr lang="en" sz="1200" dirty="0">
                <a:latin typeface="Arial"/>
                <a:ea typeface="Arial"/>
                <a:cs typeface="Arial"/>
              </a:rPr>
            </a:br>
            <a:r>
              <a:rPr lang="en" sz="1200" dirty="0">
                <a:latin typeface="Arial"/>
                <a:ea typeface="Arial"/>
                <a:cs typeface="Arial"/>
                <a:sym typeface="Arial"/>
              </a:rPr>
              <a:t>     The  concept  was not entirely  alien to Spider Pete. "Yeah, I've heard the  rumors. </a:t>
            </a:r>
            <a:r>
              <a:rPr lang="en" sz="1200" b="1" dirty="0">
                <a:latin typeface="Arial"/>
                <a:ea typeface="Arial"/>
                <a:cs typeface="Arial"/>
                <a:sym typeface="Arial"/>
              </a:rPr>
              <a:t>It  was one  of those stunts  like Artificial  Intelligence. It might look really  good  on paper, but you can't ever get it to work in real life</a:t>
            </a:r>
            <a:br>
              <a:rPr lang="en" sz="1200" b="1" dirty="0">
                <a:latin typeface="Arial"/>
                <a:ea typeface="Arial"/>
                <a:cs typeface="Arial"/>
              </a:rPr>
            </a:br>
            <a:r>
              <a:rPr lang="en" sz="1200" dirty="0">
                <a:latin typeface="Arial"/>
                <a:ea typeface="Arial"/>
                <a:cs typeface="Arial"/>
                <a:sym typeface="Arial"/>
              </a:rPr>
              <a:t>…</a:t>
            </a:r>
            <a:br>
              <a:rPr lang="en" sz="1200" dirty="0">
                <a:latin typeface="Arial"/>
                <a:ea typeface="Arial"/>
                <a:cs typeface="Arial"/>
              </a:rPr>
            </a:br>
            <a:r>
              <a:rPr lang="en" sz="1200" dirty="0">
                <a:latin typeface="Arial"/>
                <a:ea typeface="Arial"/>
                <a:cs typeface="Arial"/>
                <a:sym typeface="Arial"/>
              </a:rPr>
              <a:t>None of the creatures  bothered him. He had become one of them now. H</a:t>
            </a:r>
            <a:r>
              <a:rPr lang="en" sz="1200" b="1" dirty="0">
                <a:latin typeface="Arial"/>
                <a:ea typeface="Arial"/>
                <a:cs typeface="Arial"/>
                <a:sym typeface="Arial"/>
              </a:rPr>
              <a:t>is equipment had fallen among them, been absorbed, and kicked open new doors of evolution</a:t>
            </a:r>
            <a:r>
              <a:rPr lang="en" sz="1200" dirty="0">
                <a:latin typeface="Arial"/>
                <a:ea typeface="Arial"/>
                <a:cs typeface="Arial"/>
                <a:sym typeface="Arial"/>
              </a:rPr>
              <a:t>. Anything that could breed a can-opener could  breed  a rock chock and  a  piton, a  crampon,  and a pulley, and a  carabiner.  His  haul bags, Katrinko's bags, had been stuffed with generations of focused  human genius, and it was all about one concept: UP. Going up. Up and out.</a:t>
            </a:r>
            <a:endParaRPr sz="1200">
              <a:latin typeface="Arial"/>
              <a:ea typeface="Arial"/>
              <a:cs typeface="Arial"/>
              <a:sym typeface="Arial"/>
            </a:endParaRPr>
          </a:p>
          <a:p>
            <a:pPr marL="0" lvl="0" indent="0" algn="l" rtl="0">
              <a:spcBef>
                <a:spcPts val="1600"/>
              </a:spcBef>
              <a:spcAft>
                <a:spcPts val="1600"/>
              </a:spcAft>
              <a:buNone/>
            </a:pPr>
            <a:endParaRPr/>
          </a:p>
        </p:txBody>
      </p:sp>
    </p:spTree>
    <p:extLst>
      <p:ext uri="{BB962C8B-B14F-4D97-AF65-F5344CB8AC3E}">
        <p14:creationId xmlns:p14="http://schemas.microsoft.com/office/powerpoint/2010/main" val="2723716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BLIT by David Langford (1988 → 2000?)</a:t>
            </a:r>
            <a:endParaRPr/>
          </a:p>
        </p:txBody>
      </p:sp>
      <p:sp>
        <p:nvSpPr>
          <p:cNvPr id="397" name="Google Shape;397;p58"/>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Human is computer and may be hacked</a:t>
            </a:r>
            <a:endParaRPr/>
          </a:p>
          <a:p>
            <a:pPr marL="0" lvl="0" indent="0" algn="l" rtl="0">
              <a:spcBef>
                <a:spcPts val="1600"/>
              </a:spcBef>
              <a:spcAft>
                <a:spcPts val="1600"/>
              </a:spcAft>
              <a:buNone/>
            </a:pPr>
            <a:r>
              <a:rPr lang="en"/>
              <a:t>“... </a:t>
            </a:r>
            <a:r>
              <a:rPr lang="en" sz="1200">
                <a:latin typeface="Arial"/>
                <a:ea typeface="Arial"/>
                <a:cs typeface="Arial"/>
                <a:sym typeface="Arial"/>
              </a:rPr>
              <a:t>This first example of the Berryman Logical Image Technique (hence the usual acronym BLIT) evolved from AI work at the Cambridge IV supercomputer facility, now discontinued. V.Berryman and C.M.Turner [3] hypothesized that pattern-recognition programs of sufficient complexity might be vulnerable to "Gödelian shock input" in the form of data incompatible with internal representation. Berryman went further and suggested that the existence of such a potential input was a logical necessity …</a:t>
            </a:r>
            <a:br>
              <a:rPr lang="en" sz="1200">
                <a:latin typeface="Arial"/>
                <a:ea typeface="Arial"/>
                <a:cs typeface="Arial"/>
                <a:sym typeface="Arial"/>
              </a:rPr>
            </a:br>
            <a:r>
              <a:rPr lang="en" sz="1200">
                <a:latin typeface="Arial"/>
                <a:ea typeface="Arial"/>
                <a:cs typeface="Arial"/>
                <a:sym typeface="Arial"/>
              </a:rPr>
              <a:t>... informational analysis adopts a somewhat purist mathematical viewpoint, whereby BLITs are considered to encode Gödelian "spoilers", implicit programs which the human equipment cannot safely run. In his final paper [3] Berryman argued that although meta-logical safety devices permit the assimilation and safe recognition of self-referential loops ("This sentence is false"),</a:t>
            </a:r>
            <a:r>
              <a:rPr lang="en" sz="1200" b="1">
                <a:latin typeface="Arial"/>
                <a:ea typeface="Arial"/>
                <a:cs typeface="Arial"/>
                <a:sym typeface="Arial"/>
              </a:rPr>
              <a:t> the graphic analogues of subtler "vicious circles" might evade protective verbal analysis by striking directly through the visual cortex</a:t>
            </a:r>
            <a:r>
              <a:rPr lang="en" sz="1200">
                <a:latin typeface="Arial"/>
                <a:ea typeface="Arial"/>
                <a:cs typeface="Arial"/>
                <a:sym typeface="Arial"/>
              </a:rPr>
              <a:t>. </a:t>
            </a:r>
            <a:br>
              <a:rPr lang="en" sz="1200">
                <a:latin typeface="Arial"/>
                <a:ea typeface="Arial"/>
                <a:cs typeface="Arial"/>
                <a:sym typeface="Arial"/>
              </a:rPr>
            </a:br>
            <a:r>
              <a:rPr lang="en" sz="1200">
                <a:latin typeface="Arial"/>
                <a:ea typeface="Arial"/>
                <a:cs typeface="Arial"/>
                <a:sym typeface="Arial"/>
              </a:rPr>
              <a:t>… it might be simpler to conclude that multiple simultaneous emergence of the BLIT concept was inevitable at the stage of AI research which had been reached. </a:t>
            </a:r>
            <a:r>
              <a:rPr lang="en" sz="1200" b="1">
                <a:latin typeface="Arial"/>
                <a:ea typeface="Arial"/>
                <a:cs typeface="Arial"/>
                <a:sym typeface="Arial"/>
              </a:rPr>
              <a:t>The losses amongst leading theorists, in particular those with marked powers of mathematical visualization, constitute a major hindrance to further understanding ...</a:t>
            </a:r>
            <a:endParaRPr sz="1200" b="1">
              <a:latin typeface="Arial"/>
              <a:ea typeface="Arial"/>
              <a:cs typeface="Arial"/>
              <a:sym typeface="Arial"/>
            </a:endParaRPr>
          </a:p>
        </p:txBody>
      </p:sp>
    </p:spTree>
    <p:extLst>
      <p:ext uri="{BB962C8B-B14F-4D97-AF65-F5344CB8AC3E}">
        <p14:creationId xmlns:p14="http://schemas.microsoft.com/office/powerpoint/2010/main" val="205245301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Permutation City by Greg Egan </a:t>
            </a:r>
            <a:endParaRPr/>
          </a:p>
        </p:txBody>
      </p:sp>
      <p:sp>
        <p:nvSpPr>
          <p:cNvPr id="403" name="Google Shape;403;p59"/>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Human is computer (simulated) and may be hacked</a:t>
            </a:r>
            <a:endParaRPr/>
          </a:p>
          <a:p>
            <a:pPr marL="0" lvl="0" indent="0" algn="l" rtl="0">
              <a:spcBef>
                <a:spcPts val="1600"/>
              </a:spcBef>
              <a:spcAft>
                <a:spcPts val="1600"/>
              </a:spcAft>
              <a:buNone/>
            </a:pPr>
            <a:r>
              <a:rPr lang="en"/>
              <a:t>“</a:t>
            </a:r>
            <a:r>
              <a:rPr lang="en">
                <a:latin typeface="Arial"/>
                <a:ea typeface="Arial"/>
                <a:cs typeface="Arial"/>
                <a:sym typeface="Arial"/>
              </a:rPr>
              <a:t>Never inhabit the real world again … unless his cheapskate original scraped up the money for a telepresence robot – in which case he could spend his time blundering around in a daze, trying to make sense of the lightning-fast blur of human activity. </a:t>
            </a:r>
            <a:r>
              <a:rPr lang="en" b="1">
                <a:latin typeface="Arial"/>
                <a:ea typeface="Arial"/>
                <a:cs typeface="Arial"/>
                <a:sym typeface="Arial"/>
              </a:rPr>
              <a:t>His model-of-a-brain ran seventeen times slower than the real thing</a:t>
            </a:r>
            <a:r>
              <a:rPr lang="en">
                <a:latin typeface="Arial"/>
                <a:ea typeface="Arial"/>
                <a:cs typeface="Arial"/>
                <a:sym typeface="Arial"/>
              </a:rPr>
              <a:t>. Yeah, sure, if he hung around, the technology would catch up, eventually – and seventeen times faster for him than for his original. And in the meantime? He’d rot in this prison, jumping through hoops, carrying out Durham’s precious research – while the man lived in his apartment, spent his money, slept with Elizabeth…</a:t>
            </a:r>
            <a:endParaRPr>
              <a:latin typeface="Arial"/>
              <a:ea typeface="Arial"/>
              <a:cs typeface="Arial"/>
              <a:sym typeface="Arial"/>
            </a:endParaRPr>
          </a:p>
        </p:txBody>
      </p:sp>
    </p:spTree>
    <p:extLst>
      <p:ext uri="{BB962C8B-B14F-4D97-AF65-F5344CB8AC3E}">
        <p14:creationId xmlns:p14="http://schemas.microsoft.com/office/powerpoint/2010/main" val="17753212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6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Other visions?</a:t>
            </a:r>
            <a:endParaRPr/>
          </a:p>
        </p:txBody>
      </p:sp>
      <p:sp>
        <p:nvSpPr>
          <p:cNvPr id="409" name="Google Shape;409;p60"/>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spTree>
    <p:extLst>
      <p:ext uri="{BB962C8B-B14F-4D97-AF65-F5344CB8AC3E}">
        <p14:creationId xmlns:p14="http://schemas.microsoft.com/office/powerpoint/2010/main" val="19086521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6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Future Computation as Foundation of Future Lives?</a:t>
            </a:r>
            <a:endParaRPr/>
          </a:p>
        </p:txBody>
      </p:sp>
      <p:sp>
        <p:nvSpPr>
          <p:cNvPr id="415" name="Google Shape;415;p61"/>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reader lives a thousand lives before he dies. </a:t>
            </a:r>
            <a:br>
              <a:rPr lang="en"/>
            </a:br>
            <a:r>
              <a:rPr lang="en"/>
              <a:t>The man who never reads lives only one.</a:t>
            </a:r>
            <a:endParaRPr/>
          </a:p>
          <a:p>
            <a:pPr marL="0" lvl="0" indent="0" algn="l" rtl="0">
              <a:spcBef>
                <a:spcPts val="1600"/>
              </a:spcBef>
              <a:spcAft>
                <a:spcPts val="0"/>
              </a:spcAft>
              <a:buNone/>
            </a:pPr>
            <a:r>
              <a:rPr lang="en"/>
              <a:t>	-- George R. R. Martin</a:t>
            </a:r>
            <a:endParaRPr/>
          </a:p>
          <a:p>
            <a:pPr marL="0" lvl="0" indent="0" algn="l" rtl="0">
              <a:spcBef>
                <a:spcPts val="1600"/>
              </a:spcBef>
              <a:spcAft>
                <a:spcPts val="0"/>
              </a:spcAft>
              <a:buNone/>
            </a:pPr>
            <a:endParaRPr/>
          </a:p>
          <a:p>
            <a:pPr marL="0" lvl="0" indent="0" algn="l" rtl="0">
              <a:spcBef>
                <a:spcPts val="1600"/>
              </a:spcBef>
              <a:spcAft>
                <a:spcPts val="0"/>
              </a:spcAft>
              <a:buNone/>
            </a:pPr>
            <a:r>
              <a:rPr lang="en"/>
              <a:t>Reader becomes Gamer, VR-er, AR-er, … ?</a:t>
            </a:r>
            <a:endParaRPr/>
          </a:p>
          <a:p>
            <a:pPr marL="0" lvl="0" indent="0" algn="l" rtl="0">
              <a:spcBef>
                <a:spcPts val="1600"/>
              </a:spcBef>
              <a:spcAft>
                <a:spcPts val="1600"/>
              </a:spcAft>
              <a:buNone/>
            </a:pPr>
            <a:endParaRPr/>
          </a:p>
        </p:txBody>
      </p:sp>
    </p:spTree>
    <p:extLst>
      <p:ext uri="{BB962C8B-B14F-4D97-AF65-F5344CB8AC3E}">
        <p14:creationId xmlns:p14="http://schemas.microsoft.com/office/powerpoint/2010/main" val="24515790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4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Cost of Original Computers aka Developers </a:t>
            </a:r>
            <a:endParaRPr dirty="0"/>
          </a:p>
        </p:txBody>
      </p:sp>
      <p:sp>
        <p:nvSpPr>
          <p:cNvPr id="281" name="Google Shape;281;p41"/>
          <p:cNvSpPr txBox="1">
            <a:spLocks noGrp="1"/>
          </p:cNvSpPr>
          <p:nvPr>
            <p:ph type="body" idx="1"/>
          </p:nvPr>
        </p:nvSpPr>
        <p:spPr>
          <a:xfrm>
            <a:off x="311700" y="1468825"/>
            <a:ext cx="8520600" cy="1618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The average salary of a college graduate over last 60 years changed from $6K in 1960 to $50K in 2015, an 8x increase. However, if adjusted for inflation, the increase is only 6% (1.06x) </a:t>
            </a:r>
            <a:br>
              <a:rPr lang="en"/>
            </a:br>
            <a:endParaRPr/>
          </a:p>
        </p:txBody>
      </p:sp>
      <p:sp>
        <p:nvSpPr>
          <p:cNvPr id="282" name="Google Shape;282;p41"/>
          <p:cNvSpPr txBox="1"/>
          <p:nvPr/>
        </p:nvSpPr>
        <p:spPr>
          <a:xfrm>
            <a:off x="1679125" y="2571750"/>
            <a:ext cx="6649200" cy="6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a:t>“Salary Trends Through Salary Survey: A Historical Perspective on Starting Salaries for New College Graduates”, August 02, 2016 </a:t>
            </a:r>
            <a:r>
              <a:rPr lang="en" u="sng">
                <a:solidFill>
                  <a:schemeClr val="hlink"/>
                </a:solidFill>
                <a:hlinkClick r:id="rId3"/>
              </a:rPr>
              <a:t>http://www.naceweb.org/job-market/compensation/salary-trends-through-salary-survey-a-historical-perspective-on-starting-salaries-for-new-college-graduates/</a:t>
            </a:r>
            <a:r>
              <a:rPr lang="en"/>
              <a:t>   </a:t>
            </a:r>
            <a:endParaRPr/>
          </a:p>
          <a:p>
            <a:pPr marL="0" lvl="0" indent="0" algn="l" rtl="0">
              <a:spcBef>
                <a:spcPts val="0"/>
              </a:spcBef>
              <a:spcAft>
                <a:spcPts val="0"/>
              </a:spcAft>
              <a:buClr>
                <a:srgbClr val="000000"/>
              </a:buClr>
              <a:buSzPts val="1100"/>
              <a:buFont typeface="Arial"/>
              <a:buNone/>
            </a:pPr>
            <a:endParaRPr/>
          </a:p>
          <a:p>
            <a:pPr marL="0" lvl="0" indent="0" algn="l" rtl="0">
              <a:spcBef>
                <a:spcPts val="0"/>
              </a:spcBef>
              <a:spcAft>
                <a:spcPts val="0"/>
              </a:spcAft>
              <a:buNone/>
            </a:pPr>
            <a:endParaRPr/>
          </a:p>
        </p:txBody>
      </p:sp>
      <p:sp>
        <p:nvSpPr>
          <p:cNvPr id="283" name="Google Shape;283;p41"/>
          <p:cNvSpPr txBox="1"/>
          <p:nvPr/>
        </p:nvSpPr>
        <p:spPr>
          <a:xfrm>
            <a:off x="172700" y="4430975"/>
            <a:ext cx="8659500" cy="644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“Software Developer Statistics: How Many Software Engineers Are There in the US and the World?”, Oct 31, 2017, </a:t>
            </a:r>
            <a:r>
              <a:rPr lang="en" u="sng">
                <a:solidFill>
                  <a:schemeClr val="hlink"/>
                </a:solidFill>
                <a:hlinkClick r:id="rId4"/>
              </a:rPr>
              <a:t>https://www.daxx.com/article/software-developer-statistics-2017-programmers</a:t>
            </a:r>
            <a:r>
              <a:rPr lang="en"/>
              <a:t> </a:t>
            </a:r>
            <a:endParaRPr/>
          </a:p>
        </p:txBody>
      </p:sp>
      <p:sp>
        <p:nvSpPr>
          <p:cNvPr id="284" name="Google Shape;284;p41"/>
          <p:cNvSpPr txBox="1">
            <a:spLocks noGrp="1"/>
          </p:cNvSpPr>
          <p:nvPr>
            <p:ph type="body" idx="1"/>
          </p:nvPr>
        </p:nvSpPr>
        <p:spPr>
          <a:xfrm>
            <a:off x="172700" y="3757146"/>
            <a:ext cx="8453100" cy="6447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a:t>Around 20 million professional developers worldwide in 2017</a:t>
            </a:r>
            <a:endParaRPr/>
          </a:p>
        </p:txBody>
      </p:sp>
    </p:spTree>
    <p:extLst>
      <p:ext uri="{BB962C8B-B14F-4D97-AF65-F5344CB8AC3E}">
        <p14:creationId xmlns:p14="http://schemas.microsoft.com/office/powerpoint/2010/main" val="2388129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r>
              <a:rPr lang="en" dirty="0"/>
              <a:t>Cost of computation changes in 50 years</a:t>
            </a:r>
            <a:endParaRPr dirty="0"/>
          </a:p>
        </p:txBody>
      </p:sp>
      <p:graphicFrame>
        <p:nvGraphicFramePr>
          <p:cNvPr id="97" name="Google Shape;97;p18"/>
          <p:cNvGraphicFramePr/>
          <p:nvPr/>
        </p:nvGraphicFramePr>
        <p:xfrm>
          <a:off x="311700" y="1486125"/>
          <a:ext cx="7880850" cy="2665700"/>
        </p:xfrm>
        <a:graphic>
          <a:graphicData uri="http://schemas.openxmlformats.org/drawingml/2006/table">
            <a:tbl>
              <a:tblPr>
                <a:noFill/>
                <a:tableStyleId>{5EDA8043-D8F2-4EBD-87DC-F941F19E4C3B}</a:tableStyleId>
              </a:tblPr>
              <a:tblGrid>
                <a:gridCol w="2626950">
                  <a:extLst>
                    <a:ext uri="{9D8B030D-6E8A-4147-A177-3AD203B41FA5}">
                      <a16:colId xmlns:a16="http://schemas.microsoft.com/office/drawing/2014/main" val="20000"/>
                    </a:ext>
                  </a:extLst>
                </a:gridCol>
                <a:gridCol w="2626950">
                  <a:extLst>
                    <a:ext uri="{9D8B030D-6E8A-4147-A177-3AD203B41FA5}">
                      <a16:colId xmlns:a16="http://schemas.microsoft.com/office/drawing/2014/main" val="20001"/>
                    </a:ext>
                  </a:extLst>
                </a:gridCol>
                <a:gridCol w="2626950">
                  <a:extLst>
                    <a:ext uri="{9D8B030D-6E8A-4147-A177-3AD203B41FA5}">
                      <a16:colId xmlns:a16="http://schemas.microsoft.com/office/drawing/2014/main" val="20002"/>
                    </a:ext>
                  </a:extLst>
                </a:gridCol>
              </a:tblGrid>
              <a:tr h="621550">
                <a:tc>
                  <a:txBody>
                    <a:bodyPr/>
                    <a:lstStyle/>
                    <a:p>
                      <a:pPr marL="0" lvl="0" indent="0" algn="ctr" rtl="0">
                        <a:spcBef>
                          <a:spcPts val="0"/>
                        </a:spcBef>
                        <a:spcAft>
                          <a:spcPts val="0"/>
                        </a:spcAft>
                        <a:buNone/>
                      </a:pPr>
                      <a:r>
                        <a:rPr lang="en" sz="1200" b="1">
                          <a:latin typeface="Times New Roman"/>
                          <a:ea typeface="Times New Roman"/>
                          <a:cs typeface="Times New Roman"/>
                          <a:sym typeface="Times New Roman"/>
                        </a:rPr>
                        <a:t>Year</a:t>
                      </a:r>
                      <a:endParaRPr sz="1200" b="1">
                        <a:latin typeface="Times New Roman"/>
                        <a:ea typeface="Times New Roman"/>
                        <a:cs typeface="Times New Roman"/>
                        <a:sym typeface="Times New Roman"/>
                      </a:endParaRPr>
                    </a:p>
                  </a:txBody>
                  <a:tcPr marL="63500" marR="63500" marT="63500" marB="63500"/>
                </a:tc>
                <a:tc>
                  <a:txBody>
                    <a:bodyPr/>
                    <a:lstStyle/>
                    <a:p>
                      <a:pPr marL="0" lvl="0" indent="182880" algn="ctr" rtl="0">
                        <a:spcBef>
                          <a:spcPts val="0"/>
                        </a:spcBef>
                        <a:spcAft>
                          <a:spcPts val="600"/>
                        </a:spcAft>
                        <a:buNone/>
                      </a:pPr>
                      <a:r>
                        <a:rPr lang="en" sz="1200" b="1">
                          <a:latin typeface="Times New Roman"/>
                          <a:ea typeface="Times New Roman"/>
                          <a:cs typeface="Times New Roman"/>
                          <a:sym typeface="Times New Roman"/>
                        </a:rPr>
                        <a:t>Approximate cost per GFLOPS (2017 US dollars)</a:t>
                      </a:r>
                      <a:endParaRPr sz="1200" b="1">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b="1">
                          <a:latin typeface="Times New Roman"/>
                          <a:ea typeface="Times New Roman"/>
                          <a:cs typeface="Times New Roman"/>
                          <a:sym typeface="Times New Roman"/>
                        </a:rPr>
                        <a:t>Approximate cost to buy 1 GB of memory </a:t>
                      </a:r>
                      <a:endParaRPr sz="1200" b="1">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0"/>
                  </a:ext>
                </a:extLst>
              </a:tr>
              <a:tr h="450850">
                <a:tc>
                  <a:txBody>
                    <a:bodyPr/>
                    <a:lstStyle/>
                    <a:p>
                      <a:pPr marL="0" lvl="0" indent="0" algn="just" rtl="0">
                        <a:spcBef>
                          <a:spcPts val="0"/>
                        </a:spcBef>
                        <a:spcAft>
                          <a:spcPts val="600"/>
                        </a:spcAft>
                        <a:buNone/>
                      </a:pPr>
                      <a:r>
                        <a:rPr lang="en" sz="1200">
                          <a:latin typeface="Times New Roman"/>
                          <a:ea typeface="Times New Roman"/>
                          <a:cs typeface="Times New Roman"/>
                          <a:sym typeface="Times New Roman"/>
                        </a:rPr>
                        <a:t>1960</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$150B*</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$5B*</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1"/>
                  </a:ext>
                </a:extLst>
              </a:tr>
              <a:tr h="45085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1980</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 $40M</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$6M</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2"/>
                  </a:ext>
                </a:extLst>
              </a:tr>
              <a:tr h="45085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2000</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$1K</a:t>
                      </a:r>
                      <a:endParaRPr sz="1200">
                        <a:latin typeface="Times New Roman"/>
                        <a:ea typeface="Times New Roman"/>
                        <a:cs typeface="Times New Roman"/>
                        <a:sym typeface="Times New Roman"/>
                      </a:endParaRPr>
                    </a:p>
                  </a:txBody>
                  <a:tcPr marL="63500" marR="63500" marT="63500" marB="63500"/>
                </a:tc>
                <a:tc>
                  <a:txBody>
                    <a:bodyPr/>
                    <a:lstStyle/>
                    <a:p>
                      <a:pPr marL="0" lvl="0" indent="182880" algn="r" rtl="0">
                        <a:spcBef>
                          <a:spcPts val="0"/>
                        </a:spcBef>
                        <a:spcAft>
                          <a:spcPts val="600"/>
                        </a:spcAft>
                        <a:buNone/>
                      </a:pPr>
                      <a:r>
                        <a:rPr lang="en" sz="1200">
                          <a:latin typeface="Times New Roman"/>
                          <a:ea typeface="Times New Roman"/>
                          <a:cs typeface="Times New Roman"/>
                          <a:sym typeface="Times New Roman"/>
                        </a:rPr>
                        <a:t>$840</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3"/>
                  </a:ext>
                </a:extLst>
              </a:tr>
              <a:tr h="3458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2010</a:t>
                      </a:r>
                      <a:endParaRPr sz="1200">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sz="1200">
                          <a:latin typeface="Times New Roman"/>
                          <a:ea typeface="Times New Roman"/>
                          <a:cs typeface="Times New Roman"/>
                          <a:sym typeface="Times New Roman"/>
                        </a:rPr>
                        <a:t>$2**</a:t>
                      </a:r>
                      <a:endParaRPr sz="1200">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sz="1200">
                          <a:latin typeface="Times New Roman"/>
                          <a:ea typeface="Times New Roman"/>
                          <a:cs typeface="Times New Roman"/>
                          <a:sym typeface="Times New Roman"/>
                        </a:rPr>
                        <a:t>$20</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4"/>
                  </a:ext>
                </a:extLst>
              </a:tr>
              <a:tr h="345800">
                <a:tc>
                  <a:txBody>
                    <a:bodyPr/>
                    <a:lstStyle/>
                    <a:p>
                      <a:pPr marL="0" lvl="0" indent="0" algn="l" rtl="0">
                        <a:spcBef>
                          <a:spcPts val="0"/>
                        </a:spcBef>
                        <a:spcAft>
                          <a:spcPts val="0"/>
                        </a:spcAft>
                        <a:buNone/>
                      </a:pPr>
                      <a:r>
                        <a:rPr lang="en" sz="1200">
                          <a:latin typeface="Times New Roman"/>
                          <a:ea typeface="Times New Roman"/>
                          <a:cs typeface="Times New Roman"/>
                          <a:sym typeface="Times New Roman"/>
                        </a:rPr>
                        <a:t>2020 (extrapolated from 2018)</a:t>
                      </a:r>
                      <a:endParaRPr sz="1200">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sz="1200">
                          <a:latin typeface="Times New Roman"/>
                          <a:ea typeface="Times New Roman"/>
                          <a:cs typeface="Times New Roman"/>
                          <a:sym typeface="Times New Roman"/>
                        </a:rPr>
                        <a:t>$0.02**</a:t>
                      </a:r>
                      <a:endParaRPr sz="1200">
                        <a:latin typeface="Times New Roman"/>
                        <a:ea typeface="Times New Roman"/>
                        <a:cs typeface="Times New Roman"/>
                        <a:sym typeface="Times New Roman"/>
                      </a:endParaRPr>
                    </a:p>
                  </a:txBody>
                  <a:tcPr marL="63500" marR="63500" marT="63500" marB="63500"/>
                </a:tc>
                <a:tc>
                  <a:txBody>
                    <a:bodyPr/>
                    <a:lstStyle/>
                    <a:p>
                      <a:pPr marL="0" lvl="0" indent="0" algn="r" rtl="0">
                        <a:spcBef>
                          <a:spcPts val="0"/>
                        </a:spcBef>
                        <a:spcAft>
                          <a:spcPts val="0"/>
                        </a:spcAft>
                        <a:buNone/>
                      </a:pPr>
                      <a:r>
                        <a:rPr lang="en" sz="1200">
                          <a:latin typeface="Times New Roman"/>
                          <a:ea typeface="Times New Roman"/>
                          <a:cs typeface="Times New Roman"/>
                          <a:sym typeface="Times New Roman"/>
                        </a:rPr>
                        <a:t>$7</a:t>
                      </a:r>
                      <a:endParaRPr sz="1200">
                        <a:latin typeface="Times New Roman"/>
                        <a:ea typeface="Times New Roman"/>
                        <a:cs typeface="Times New Roman"/>
                        <a:sym typeface="Times New Roman"/>
                      </a:endParaRPr>
                    </a:p>
                  </a:txBody>
                  <a:tcPr marL="63500" marR="63500" marT="63500" marB="63500"/>
                </a:tc>
                <a:extLst>
                  <a:ext uri="{0D108BD9-81ED-4DB2-BD59-A6C34878D82A}">
                    <a16:rowId xmlns:a16="http://schemas.microsoft.com/office/drawing/2014/main" val="10005"/>
                  </a:ext>
                </a:extLst>
              </a:tr>
            </a:tbl>
          </a:graphicData>
        </a:graphic>
      </p:graphicFrame>
      <p:sp>
        <p:nvSpPr>
          <p:cNvPr id="98" name="Google Shape;98;p18"/>
          <p:cNvSpPr txBox="1"/>
          <p:nvPr/>
        </p:nvSpPr>
        <p:spPr>
          <a:xfrm>
            <a:off x="356025" y="4151825"/>
            <a:ext cx="7792200" cy="860100"/>
          </a:xfrm>
          <a:prstGeom prst="rect">
            <a:avLst/>
          </a:prstGeom>
          <a:noFill/>
          <a:ln>
            <a:noFill/>
          </a:ln>
        </p:spPr>
        <p:txBody>
          <a:bodyPr spcFirstLastPara="1" wrap="square" lIns="91425" tIns="91425" rIns="91425" bIns="91425" anchor="ctr" anchorCtr="0">
            <a:noAutofit/>
          </a:bodyPr>
          <a:lstStyle/>
          <a:p>
            <a:r>
              <a:rPr lang="en" sz="1000" dirty="0">
                <a:latin typeface="Times New Roman"/>
                <a:ea typeface="Times New Roman"/>
                <a:cs typeface="Times New Roman"/>
                <a:sym typeface="Times New Roman"/>
              </a:rPr>
              <a:t>* This is an extrapolated cost as there were hardware limitation on getting any machine with that level of performance. ($1B = 10^9 US dollars)</a:t>
            </a:r>
            <a:br>
              <a:rPr lang="en" sz="1000" dirty="0">
                <a:latin typeface="Times New Roman"/>
                <a:ea typeface="Times New Roman"/>
                <a:cs typeface="Times New Roman"/>
              </a:rPr>
            </a:br>
            <a:r>
              <a:rPr lang="en" sz="1000" dirty="0">
                <a:latin typeface="Times New Roman"/>
                <a:ea typeface="Times New Roman"/>
                <a:cs typeface="Times New Roman"/>
                <a:sym typeface="Times New Roman"/>
              </a:rPr>
              <a:t>** Main advance in computation are by combining CPU with GPUs.</a:t>
            </a:r>
            <a:endParaRPr sz="1000" dirty="0">
              <a:latin typeface="Times New Roman"/>
              <a:ea typeface="Times New Roman"/>
              <a:cs typeface="Times New Roman"/>
              <a:sym typeface="Times New Roman"/>
            </a:endParaRPr>
          </a:p>
          <a:p>
            <a:pPr marL="0" lvl="0" indent="0" algn="l" rtl="0">
              <a:spcBef>
                <a:spcPts val="0"/>
              </a:spcBef>
              <a:spcAft>
                <a:spcPts val="0"/>
              </a:spcAft>
              <a:buNone/>
            </a:pPr>
            <a:endParaRPr sz="1000">
              <a:latin typeface="Times New Roman"/>
              <a:ea typeface="Times New Roman"/>
              <a:cs typeface="Times New Roman"/>
              <a:sym typeface="Times New Roman"/>
            </a:endParaRPr>
          </a:p>
          <a:p>
            <a:r>
              <a:rPr lang="en" sz="1000" dirty="0">
                <a:latin typeface="Times New Roman"/>
                <a:ea typeface="Times New Roman"/>
                <a:cs typeface="Times New Roman"/>
                <a:sym typeface="Times New Roman"/>
              </a:rPr>
              <a:t>“Cost of computing - Approximate cost per GFLOP” </a:t>
            </a:r>
            <a:r>
              <a:rPr lang="en" sz="1000" u="sng" dirty="0">
                <a:solidFill>
                  <a:schemeClr val="hlink"/>
                </a:solidFill>
                <a:latin typeface="Times New Roman"/>
                <a:ea typeface="Times New Roman"/>
                <a:cs typeface="Times New Roman"/>
                <a:sym typeface="Times New Roman"/>
                <a:hlinkClick r:id="rId3"/>
              </a:rPr>
              <a:t>https://en.wikipedia.org/wiki/FLOPS#Hardware_costs</a:t>
            </a:r>
            <a:br>
              <a:rPr lang="en" sz="1000" dirty="0">
                <a:latin typeface="Times New Roman"/>
                <a:ea typeface="Times New Roman"/>
                <a:cs typeface="Times New Roman"/>
              </a:rPr>
            </a:br>
            <a:r>
              <a:rPr lang="en" sz="1000" dirty="0">
                <a:latin typeface="Times New Roman"/>
                <a:ea typeface="Times New Roman"/>
                <a:cs typeface="Times New Roman"/>
                <a:sym typeface="Times New Roman"/>
              </a:rPr>
              <a:t>”Memory Prices (1957-2018)” </a:t>
            </a:r>
            <a:r>
              <a:rPr lang="en" sz="1000" u="sng" dirty="0">
                <a:solidFill>
                  <a:schemeClr val="hlink"/>
                </a:solidFill>
                <a:latin typeface="Times New Roman"/>
                <a:ea typeface="Times New Roman"/>
                <a:cs typeface="Times New Roman"/>
                <a:sym typeface="Times New Roman"/>
                <a:hlinkClick r:id="rId4"/>
              </a:rPr>
              <a:t>https://jcmit.net/memoryprice.htm</a:t>
            </a:r>
            <a:r>
              <a:rPr lang="en" sz="1000" dirty="0">
                <a:latin typeface="Times New Roman"/>
                <a:ea typeface="Times New Roman"/>
                <a:cs typeface="Times New Roman"/>
                <a:sym typeface="Times New Roman"/>
              </a:rPr>
              <a:t>  </a:t>
            </a:r>
            <a:endParaRPr sz="1000">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latin typeface="Times New Roman"/>
              </a:rPr>
              <a:t>Computing for Moon Landing (1960)</a:t>
            </a:r>
            <a:endParaRPr lang="en-US">
              <a:latin typeface="Times New Roman"/>
            </a:endParaRPr>
          </a:p>
        </p:txBody>
      </p:sp>
      <p:sp>
        <p:nvSpPr>
          <p:cNvPr id="110" name="Google Shape;110;p20"/>
          <p:cNvSpPr txBox="1">
            <a:spLocks noGrp="1"/>
          </p:cNvSpPr>
          <p:nvPr>
            <p:ph type="body" idx="1"/>
          </p:nvPr>
        </p:nvSpPr>
        <p:spPr>
          <a:xfrm>
            <a:off x="311700" y="1468825"/>
            <a:ext cx="61866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IBM 7090 </a:t>
            </a:r>
            <a:endParaRPr/>
          </a:p>
          <a:p>
            <a:pPr marL="0" lvl="0" indent="0" algn="l" rtl="0">
              <a:spcBef>
                <a:spcPts val="1600"/>
              </a:spcBef>
              <a:spcAft>
                <a:spcPts val="0"/>
              </a:spcAft>
              <a:buNone/>
            </a:pPr>
            <a:r>
              <a:rPr lang="en" sz="950">
                <a:solidFill>
                  <a:srgbClr val="5B5B5B"/>
                </a:solidFill>
                <a:highlight>
                  <a:srgbClr val="FFFFFF"/>
                </a:highlight>
                <a:latin typeface="Verdana"/>
                <a:ea typeface="Verdana"/>
                <a:cs typeface="Verdana"/>
                <a:sym typeface="Verdana"/>
              </a:rPr>
              <a:t> In 1960, a typical system sold for $2.9 million (</a:t>
            </a:r>
            <a:r>
              <a:rPr lang="en" sz="950" b="1">
                <a:solidFill>
                  <a:srgbClr val="5B5B5B"/>
                </a:solidFill>
                <a:highlight>
                  <a:srgbClr val="FFFFFF"/>
                </a:highlight>
                <a:latin typeface="Verdana"/>
                <a:ea typeface="Verdana"/>
                <a:cs typeface="Verdana"/>
                <a:sym typeface="Verdana"/>
              </a:rPr>
              <a:t>equivalent to $18 million in 2017) or could be rented for $63,500 a month (equivalent to $405,000 in 2016).</a:t>
            </a:r>
            <a:br>
              <a:rPr lang="en" sz="950" b="1">
                <a:solidFill>
                  <a:srgbClr val="5B5B5B"/>
                </a:solidFill>
                <a:highlight>
                  <a:srgbClr val="FFFFFF"/>
                </a:highlight>
                <a:latin typeface="Verdana"/>
                <a:ea typeface="Verdana"/>
                <a:cs typeface="Verdana"/>
                <a:sym typeface="Verdana"/>
              </a:rPr>
            </a:br>
            <a:r>
              <a:rPr lang="en" sz="950" u="sng">
                <a:solidFill>
                  <a:schemeClr val="hlink"/>
                </a:solidFill>
                <a:highlight>
                  <a:srgbClr val="FFFFFF"/>
                </a:highlight>
                <a:latin typeface="Verdana"/>
                <a:ea typeface="Verdana"/>
                <a:cs typeface="Verdana"/>
                <a:sym typeface="Verdana"/>
                <a:hlinkClick r:id="rId3"/>
              </a:rPr>
              <a:t>https://en.wikipedia.org/wiki/IBM_7090</a:t>
            </a:r>
            <a:r>
              <a:rPr lang="en" sz="950">
                <a:solidFill>
                  <a:srgbClr val="5B5B5B"/>
                </a:solidFill>
                <a:highlight>
                  <a:srgbClr val="FFFFFF"/>
                </a:highlight>
                <a:latin typeface="Verdana"/>
                <a:ea typeface="Verdana"/>
                <a:cs typeface="Verdana"/>
                <a:sym typeface="Verdana"/>
              </a:rPr>
              <a:t> </a:t>
            </a:r>
            <a:endParaRPr sz="950">
              <a:solidFill>
                <a:srgbClr val="5B5B5B"/>
              </a:solidFill>
              <a:highlight>
                <a:srgbClr val="FFFFFF"/>
              </a:highlight>
              <a:latin typeface="Verdana"/>
              <a:ea typeface="Verdana"/>
              <a:cs typeface="Verdana"/>
              <a:sym typeface="Verdana"/>
            </a:endParaRPr>
          </a:p>
          <a:p>
            <a:pPr marL="0" lvl="0" indent="0" algn="l" rtl="0">
              <a:spcBef>
                <a:spcPts val="1600"/>
              </a:spcBef>
              <a:spcAft>
                <a:spcPts val="0"/>
              </a:spcAft>
              <a:buNone/>
            </a:pPr>
            <a:r>
              <a:rPr lang="en" sz="950">
                <a:solidFill>
                  <a:srgbClr val="5B5B5B"/>
                </a:solidFill>
                <a:highlight>
                  <a:srgbClr val="FFFFFF"/>
                </a:highlight>
                <a:latin typeface="Verdana"/>
                <a:ea typeface="Verdana"/>
                <a:cs typeface="Verdana"/>
                <a:sym typeface="Verdana"/>
              </a:rPr>
              <a:t>IBM 7090 speed was described as “perform[ing] any of the following operations in one second: 229,000 additions or subtractions, 39,500 multiplications, or 32,700 divisions.“</a:t>
            </a:r>
            <a:endParaRPr sz="950">
              <a:solidFill>
                <a:srgbClr val="5B5B5B"/>
              </a:solidFill>
              <a:highlight>
                <a:srgbClr val="FFFFFF"/>
              </a:highlight>
              <a:latin typeface="Verdana"/>
              <a:ea typeface="Verdana"/>
              <a:cs typeface="Verdana"/>
              <a:sym typeface="Verdana"/>
            </a:endParaRPr>
          </a:p>
          <a:p>
            <a:pPr marL="0" lvl="0" indent="0" algn="l" rtl="0">
              <a:spcBef>
                <a:spcPts val="1600"/>
              </a:spcBef>
              <a:spcAft>
                <a:spcPts val="0"/>
              </a:spcAft>
              <a:buClr>
                <a:srgbClr val="000000"/>
              </a:buClr>
              <a:buSzPts val="1100"/>
              <a:buFont typeface="Arial"/>
              <a:buNone/>
            </a:pPr>
            <a:r>
              <a:rPr lang="en"/>
              <a:t>“Hidden Figures” Computers</a:t>
            </a:r>
            <a:endParaRPr/>
          </a:p>
          <a:p>
            <a:pPr marL="0" lvl="0" indent="0" algn="l" rtl="0">
              <a:spcBef>
                <a:spcPts val="1600"/>
              </a:spcBef>
              <a:spcAft>
                <a:spcPts val="0"/>
              </a:spcAft>
              <a:buNone/>
            </a:pPr>
            <a:r>
              <a:rPr lang="en" sz="950">
                <a:solidFill>
                  <a:srgbClr val="5B5B5B"/>
                </a:solidFill>
                <a:highlight>
                  <a:srgbClr val="FFFFFF"/>
                </a:highlight>
                <a:latin typeface="Verdana"/>
                <a:ea typeface="Verdana"/>
                <a:cs typeface="Verdana"/>
                <a:sym typeface="Verdana"/>
              </a:rPr>
              <a:t>Jean Bartik, one of the earliest pioneering women in technology, talks about her memories of breaking into the then new field of computer science and working on the ENIAC in the 1940s.”</a:t>
            </a:r>
            <a:br>
              <a:rPr lang="en"/>
            </a:br>
            <a:r>
              <a:rPr lang="en" sz="1000" u="sng">
                <a:solidFill>
                  <a:schemeClr val="hlink"/>
                </a:solidFill>
                <a:hlinkClick r:id="rId4"/>
              </a:rPr>
              <a:t>https://www.computerhistory.org/atchm/hidden-figures-no-longer/</a:t>
            </a:r>
            <a:r>
              <a:rPr lang="en" sz="1000"/>
              <a:t> </a:t>
            </a:r>
            <a:endParaRPr sz="1000"/>
          </a:p>
          <a:p>
            <a:pPr marL="0" lvl="0" indent="0" algn="l" rtl="0">
              <a:spcBef>
                <a:spcPts val="1600"/>
              </a:spcBef>
              <a:spcAft>
                <a:spcPts val="1600"/>
              </a:spcAft>
              <a:buNone/>
            </a:pPr>
            <a:endParaRPr/>
          </a:p>
        </p:txBody>
      </p:sp>
      <p:pic>
        <p:nvPicPr>
          <p:cNvPr id="111" name="Google Shape;111;p20"/>
          <p:cNvPicPr preferRelativeResize="0"/>
          <p:nvPr/>
        </p:nvPicPr>
        <p:blipFill>
          <a:blip r:embed="rId5">
            <a:alphaModFix/>
          </a:blip>
          <a:stretch>
            <a:fillRect/>
          </a:stretch>
        </p:blipFill>
        <p:spPr>
          <a:xfrm>
            <a:off x="6427250" y="2571745"/>
            <a:ext cx="2520851" cy="2033479"/>
          </a:xfrm>
          <a:prstGeom prst="rect">
            <a:avLst/>
          </a:prstGeom>
          <a:noFill/>
          <a:ln>
            <a:noFill/>
          </a:ln>
        </p:spPr>
      </p:pic>
      <p:pic>
        <p:nvPicPr>
          <p:cNvPr id="112" name="Google Shape;112;p20"/>
          <p:cNvPicPr preferRelativeResize="0"/>
          <p:nvPr/>
        </p:nvPicPr>
        <p:blipFill>
          <a:blip r:embed="rId6">
            <a:alphaModFix/>
          </a:blip>
          <a:stretch>
            <a:fillRect/>
          </a:stretch>
        </p:blipFill>
        <p:spPr>
          <a:xfrm>
            <a:off x="6427250" y="359350"/>
            <a:ext cx="2520850" cy="2041880"/>
          </a:xfrm>
          <a:prstGeom prst="rect">
            <a:avLst/>
          </a:prstGeom>
          <a:noFill/>
          <a:ln>
            <a:noFill/>
          </a:ln>
        </p:spPr>
      </p:pic>
    </p:spTree>
    <p:extLst>
      <p:ext uri="{BB962C8B-B14F-4D97-AF65-F5344CB8AC3E}">
        <p14:creationId xmlns:p14="http://schemas.microsoft.com/office/powerpoint/2010/main" val="21153885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Cray X-MP (1980)</a:t>
            </a:r>
            <a:endParaRPr/>
          </a:p>
        </p:txBody>
      </p:sp>
      <p:sp>
        <p:nvSpPr>
          <p:cNvPr id="118" name="Google Shape;118;p21"/>
          <p:cNvSpPr txBox="1">
            <a:spLocks noGrp="1"/>
          </p:cNvSpPr>
          <p:nvPr>
            <p:ph type="body" idx="1"/>
          </p:nvPr>
        </p:nvSpPr>
        <p:spPr>
          <a:xfrm>
            <a:off x="311700" y="1468825"/>
            <a:ext cx="5973000" cy="309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1984 X-MP/48 costs about US$15 million plus the cost of disks. In 1985 Bell Labs purchased a Cray X-MP/24 for </a:t>
            </a:r>
            <a:r>
              <a:rPr lang="en" b="1"/>
              <a:t>$10.5 million along with eight DD-49 1.2 GB drives for an additional $1 million.</a:t>
            </a:r>
            <a:r>
              <a:rPr lang="en"/>
              <a:t> </a:t>
            </a:r>
            <a:endParaRPr/>
          </a:p>
          <a:p>
            <a:pPr marL="0" lvl="0" indent="0" algn="l" rtl="0">
              <a:spcBef>
                <a:spcPts val="1600"/>
              </a:spcBef>
              <a:spcAft>
                <a:spcPts val="0"/>
              </a:spcAft>
              <a:buNone/>
            </a:pPr>
            <a:r>
              <a:rPr lang="en"/>
              <a:t>Each CPU had a theoretical peak performance of 200 MFLOPS, for </a:t>
            </a:r>
            <a:r>
              <a:rPr lang="en" b="1"/>
              <a:t>a peak system performance of 400 MFLOPS</a:t>
            </a:r>
            <a:r>
              <a:rPr lang="en"/>
              <a:t>.</a:t>
            </a:r>
            <a:endParaRPr/>
          </a:p>
          <a:p>
            <a:pPr marL="0" lvl="0" indent="0" algn="l" rtl="0">
              <a:spcBef>
                <a:spcPts val="1600"/>
              </a:spcBef>
              <a:spcAft>
                <a:spcPts val="1600"/>
              </a:spcAft>
              <a:buNone/>
            </a:pPr>
            <a:r>
              <a:rPr lang="en" u="sng">
                <a:solidFill>
                  <a:schemeClr val="hlink"/>
                </a:solidFill>
                <a:hlinkClick r:id="rId3"/>
              </a:rPr>
              <a:t>https://en.wikipedia.org/wiki/Cray_X-MP</a:t>
            </a:r>
            <a:r>
              <a:rPr lang="en"/>
              <a:t> </a:t>
            </a:r>
            <a:endParaRPr/>
          </a:p>
        </p:txBody>
      </p:sp>
      <p:pic>
        <p:nvPicPr>
          <p:cNvPr id="119" name="Google Shape;119;p21"/>
          <p:cNvPicPr preferRelativeResize="0"/>
          <p:nvPr/>
        </p:nvPicPr>
        <p:blipFill>
          <a:blip r:embed="rId4">
            <a:alphaModFix/>
          </a:blip>
          <a:stretch>
            <a:fillRect/>
          </a:stretch>
        </p:blipFill>
        <p:spPr>
          <a:xfrm>
            <a:off x="7885690" y="3422650"/>
            <a:ext cx="1052160" cy="1583501"/>
          </a:xfrm>
          <a:prstGeom prst="rect">
            <a:avLst/>
          </a:prstGeom>
          <a:noFill/>
          <a:ln>
            <a:noFill/>
          </a:ln>
        </p:spPr>
      </p:pic>
      <p:pic>
        <p:nvPicPr>
          <p:cNvPr id="120" name="Google Shape;120;p21"/>
          <p:cNvPicPr preferRelativeResize="0"/>
          <p:nvPr/>
        </p:nvPicPr>
        <p:blipFill>
          <a:blip r:embed="rId5">
            <a:alphaModFix/>
          </a:blip>
          <a:stretch>
            <a:fillRect/>
          </a:stretch>
        </p:blipFill>
        <p:spPr>
          <a:xfrm>
            <a:off x="6553275" y="170475"/>
            <a:ext cx="2384573" cy="1583499"/>
          </a:xfrm>
          <a:prstGeom prst="rect">
            <a:avLst/>
          </a:prstGeom>
          <a:noFill/>
          <a:ln>
            <a:noFill/>
          </a:ln>
        </p:spPr>
      </p:pic>
      <p:pic>
        <p:nvPicPr>
          <p:cNvPr id="121" name="Google Shape;121;p21"/>
          <p:cNvPicPr preferRelativeResize="0"/>
          <p:nvPr/>
        </p:nvPicPr>
        <p:blipFill>
          <a:blip r:embed="rId6">
            <a:alphaModFix/>
          </a:blip>
          <a:stretch>
            <a:fillRect/>
          </a:stretch>
        </p:blipFill>
        <p:spPr>
          <a:xfrm>
            <a:off x="7032775" y="1941075"/>
            <a:ext cx="1905077" cy="1428800"/>
          </a:xfrm>
          <a:prstGeom prst="rect">
            <a:avLst/>
          </a:prstGeom>
          <a:noFill/>
          <a:ln>
            <a:noFill/>
          </a:ln>
        </p:spPr>
      </p:pic>
    </p:spTree>
    <p:extLst>
      <p:ext uri="{BB962C8B-B14F-4D97-AF65-F5344CB8AC3E}">
        <p14:creationId xmlns:p14="http://schemas.microsoft.com/office/powerpoint/2010/main" val="3458507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2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Bunyip Beowulf cluster (2000)</a:t>
            </a:r>
            <a:endParaRPr/>
          </a:p>
        </p:txBody>
      </p:sp>
      <p:sp>
        <p:nvSpPr>
          <p:cNvPr id="127" name="Google Shape;127;p22"/>
          <p:cNvSpPr txBox="1">
            <a:spLocks noGrp="1"/>
          </p:cNvSpPr>
          <p:nvPr>
            <p:ph type="body" idx="1"/>
          </p:nvPr>
        </p:nvSpPr>
        <p:spPr>
          <a:xfrm>
            <a:off x="311700" y="1353675"/>
            <a:ext cx="4754400" cy="2595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600"/>
              <a:t>“Beowulf style Linux cluster called Bunyip at the Australian National University, Canberra. This cluster is built with 98dual 550 MHz Pentium III nodes, each equipped with 384 Megabytes of RAM(total about 36 Gigabytes), 13 Gigabytes of disk space (total 1.3 Terabytes) and 3 × 100 MBit/s fast Ethernet cards”</a:t>
            </a:r>
            <a:endParaRPr sz="1600"/>
          </a:p>
        </p:txBody>
      </p:sp>
      <p:pic>
        <p:nvPicPr>
          <p:cNvPr id="128" name="Google Shape;128;p22"/>
          <p:cNvPicPr preferRelativeResize="0"/>
          <p:nvPr/>
        </p:nvPicPr>
        <p:blipFill>
          <a:blip r:embed="rId3">
            <a:alphaModFix/>
          </a:blip>
          <a:stretch>
            <a:fillRect/>
          </a:stretch>
        </p:blipFill>
        <p:spPr>
          <a:xfrm>
            <a:off x="5112975" y="270125"/>
            <a:ext cx="3773099" cy="3636393"/>
          </a:xfrm>
          <a:prstGeom prst="rect">
            <a:avLst/>
          </a:prstGeom>
          <a:noFill/>
          <a:ln>
            <a:noFill/>
          </a:ln>
        </p:spPr>
      </p:pic>
      <p:sp>
        <p:nvSpPr>
          <p:cNvPr id="129" name="Google Shape;129;p22"/>
          <p:cNvSpPr txBox="1"/>
          <p:nvPr/>
        </p:nvSpPr>
        <p:spPr>
          <a:xfrm>
            <a:off x="4874250" y="4018375"/>
            <a:ext cx="4111500" cy="96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rgbClr val="222222"/>
                </a:solidFill>
                <a:highlight>
                  <a:srgbClr val="FFFFFF"/>
                </a:highlight>
              </a:rPr>
              <a:t>The Borg, a 52-node Beowulf cluster used by the McGill University pulsar group to search for pulsations from binary pulsars</a:t>
            </a:r>
            <a:br>
              <a:rPr lang="en" sz="1500">
                <a:solidFill>
                  <a:srgbClr val="222222"/>
                </a:solidFill>
                <a:highlight>
                  <a:srgbClr val="FFFFFF"/>
                </a:highlight>
              </a:rPr>
            </a:br>
            <a:r>
              <a:rPr lang="en" sz="1500" u="sng">
                <a:solidFill>
                  <a:schemeClr val="hlink"/>
                </a:solidFill>
                <a:highlight>
                  <a:srgbClr val="FFFFFF"/>
                </a:highlight>
                <a:hlinkClick r:id="rId4"/>
              </a:rPr>
              <a:t>https://en.wikipedia.org/wiki/Beowulf_cluster</a:t>
            </a:r>
            <a:r>
              <a:rPr lang="en" sz="1500">
                <a:solidFill>
                  <a:srgbClr val="222222"/>
                </a:solidFill>
                <a:highlight>
                  <a:srgbClr val="FFFFFF"/>
                </a:highlight>
              </a:rPr>
              <a:t> </a:t>
            </a:r>
            <a:endParaRPr/>
          </a:p>
        </p:txBody>
      </p:sp>
      <p:sp>
        <p:nvSpPr>
          <p:cNvPr id="130" name="Google Shape;130;p22"/>
          <p:cNvSpPr txBox="1"/>
          <p:nvPr/>
        </p:nvSpPr>
        <p:spPr>
          <a:xfrm>
            <a:off x="230300" y="3875500"/>
            <a:ext cx="42315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“Parallel Data Mining on a Beowulf Cluster” (2001)</a:t>
            </a:r>
            <a:br>
              <a:rPr lang="en"/>
            </a:br>
            <a:endParaRPr/>
          </a:p>
        </p:txBody>
      </p:sp>
      <p:sp>
        <p:nvSpPr>
          <p:cNvPr id="131" name="Google Shape;131;p22"/>
          <p:cNvSpPr txBox="1"/>
          <p:nvPr/>
        </p:nvSpPr>
        <p:spPr>
          <a:xfrm>
            <a:off x="182325" y="4699600"/>
            <a:ext cx="3463800" cy="35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5"/>
              </a:rPr>
              <a:t>https://www.wired.com/2000/12/beowulf/</a:t>
            </a:r>
            <a:r>
              <a:rPr lang="en"/>
              <a:t> </a:t>
            </a:r>
            <a:endParaRPr/>
          </a:p>
        </p:txBody>
      </p:sp>
      <p:sp>
        <p:nvSpPr>
          <p:cNvPr id="132" name="Google Shape;132;p22"/>
          <p:cNvSpPr txBox="1">
            <a:spLocks noGrp="1"/>
          </p:cNvSpPr>
          <p:nvPr>
            <p:ph type="body" idx="1"/>
          </p:nvPr>
        </p:nvSpPr>
        <p:spPr>
          <a:xfrm>
            <a:off x="311700" y="4230400"/>
            <a:ext cx="3463800" cy="555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1200"/>
              <a:t>Cost about </a:t>
            </a:r>
            <a:r>
              <a:rPr lang="en" sz="1200" b="1"/>
              <a:t>100 x 600 = $60K</a:t>
            </a:r>
            <a:r>
              <a:rPr lang="en" sz="1200"/>
              <a:t> (“$600 for each basic tower node”</a:t>
            </a:r>
            <a:endParaRPr sz="1200"/>
          </a:p>
        </p:txBody>
      </p:sp>
    </p:spTree>
    <p:extLst>
      <p:ext uri="{BB962C8B-B14F-4D97-AF65-F5344CB8AC3E}">
        <p14:creationId xmlns:p14="http://schemas.microsoft.com/office/powerpoint/2010/main" val="1573284380"/>
      </p:ext>
    </p:extLst>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1AFD1"/>
      </a:accent5>
      <a:accent6>
        <a:srgbClr val="F8E71C"/>
      </a:accent6>
      <a:hlink>
        <a:srgbClr val="01AFD1"/>
      </a:hlink>
      <a:folHlink>
        <a:srgbClr val="01AF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3413</Words>
  <Application>Microsoft Macintosh PowerPoint</Application>
  <PresentationFormat>On-screen Show (16:9)</PresentationFormat>
  <Paragraphs>348</Paragraphs>
  <Slides>58</Slides>
  <Notes>48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58</vt:i4>
      </vt:variant>
    </vt:vector>
  </HeadingPairs>
  <TitlesOfParts>
    <vt:vector size="66" baseType="lpstr">
      <vt:lpstr>Oswald</vt:lpstr>
      <vt:lpstr>Georgia</vt:lpstr>
      <vt:lpstr>Times New Roman</vt:lpstr>
      <vt:lpstr>Arial</vt:lpstr>
      <vt:lpstr>Source Code Pro</vt:lpstr>
      <vt:lpstr>Verdana</vt:lpstr>
      <vt:lpstr>Proxima Nova</vt:lpstr>
      <vt:lpstr>Modern Writer</vt:lpstr>
      <vt:lpstr>Future of Computing is Boring*</vt:lpstr>
      <vt:lpstr>Disclaimer</vt:lpstr>
      <vt:lpstr>Quick History of Computing</vt:lpstr>
      <vt:lpstr>Citroen C3 5CV</vt:lpstr>
      <vt:lpstr>What if cars improved like computers? In 50 years </vt:lpstr>
      <vt:lpstr>Cost of computation changes in 50 years</vt:lpstr>
      <vt:lpstr>Computing for Moon Landing (1960)</vt:lpstr>
      <vt:lpstr>Cray X-MP (1980)</vt:lpstr>
      <vt:lpstr>Bunyip Beowulf cluster (2000)</vt:lpstr>
      <vt:lpstr>Sony PlayStation 4 (2013)</vt:lpstr>
      <vt:lpstr>50 Teraflops Box (2017)</vt:lpstr>
      <vt:lpstr>How much improved?</vt:lpstr>
      <vt:lpstr>Changes in Cost and Weight</vt:lpstr>
      <vt:lpstr>What if cars improved like computers? In 50 years you get: </vt:lpstr>
      <vt:lpstr>What if cars improved like computers? In 50 years you get: </vt:lpstr>
      <vt:lpstr>Moore’s Law</vt:lpstr>
      <vt:lpstr>End?</vt:lpstr>
      <vt:lpstr>Computing vs Humans</vt:lpstr>
      <vt:lpstr>Cost of Original Computers aka Developers</vt:lpstr>
      <vt:lpstr>Number of developers worldwide</vt:lpstr>
      <vt:lpstr>Changes in cost of developers</vt:lpstr>
      <vt:lpstr>How much computation for $100K?</vt:lpstr>
      <vt:lpstr>Cost of Computation and Cost of Developers</vt:lpstr>
      <vt:lpstr>Future of Computing (Learning from Past)</vt:lpstr>
      <vt:lpstr>Evolution of computation</vt:lpstr>
      <vt:lpstr>Rise of Containers</vt:lpstr>
      <vt:lpstr>Real-world Shipping Containers</vt:lpstr>
      <vt:lpstr>(Short) History of shipping containers - success story</vt:lpstr>
      <vt:lpstr>(Short) History of shipping containers - success story</vt:lpstr>
      <vt:lpstr>(Short) History of shipping containers - success story</vt:lpstr>
      <vt:lpstr>Inevitability of progress?</vt:lpstr>
      <vt:lpstr>Universal Standardized Computing Container like Electricity?</vt:lpstr>
      <vt:lpstr>PowerPoint Presentation</vt:lpstr>
      <vt:lpstr>Future of Computing is about ...</vt:lpstr>
      <vt:lpstr>Summary: Time is money (use it wisely)</vt:lpstr>
      <vt:lpstr>How to optimize developer time?</vt:lpstr>
      <vt:lpstr>Serverless?</vt:lpstr>
      <vt:lpstr>What one hour ($20 and $100) of developer time buys?</vt:lpstr>
      <vt:lpstr>Optimizing Cost of Computing for Productivity of Humans?</vt:lpstr>
      <vt:lpstr>Today Computing becomes “Legacy” Computing in Future</vt:lpstr>
      <vt:lpstr>Who builds and operates electric power plants?</vt:lpstr>
      <vt:lpstr>Predictions (may or may not become true …)</vt:lpstr>
      <vt:lpstr>What will we do with computing in future?</vt:lpstr>
      <vt:lpstr>Universal Standardized Computing Container like Electricity?</vt:lpstr>
      <vt:lpstr>Questions?</vt:lpstr>
      <vt:lpstr>BACKUP (+30min)</vt:lpstr>
      <vt:lpstr>Spot the differences: 1987 vs 2015  </vt:lpstr>
      <vt:lpstr>Visions of future - tablet</vt:lpstr>
      <vt:lpstr>Vision of future - AR/VR</vt:lpstr>
      <vt:lpstr>Maneki Neko by Bruce Sterling (1998 → 2020?)</vt:lpstr>
      <vt:lpstr>Rainbows End by Vernor Vinge (2006 → 2025)</vt:lpstr>
      <vt:lpstr>Computing in Daemon/Freedom™ (2009 → 2030?) </vt:lpstr>
      <vt:lpstr>Taklamakan by Bruce Sterling (1999 → 2030?)</vt:lpstr>
      <vt:lpstr>BLIT by David Langford (1988 → 2000?)</vt:lpstr>
      <vt:lpstr>Permutation City by Greg Egan </vt:lpstr>
      <vt:lpstr>Other visions?</vt:lpstr>
      <vt:lpstr>Future Computation as Foundation of Future Lives?</vt:lpstr>
      <vt:lpstr>Cost of Original Computers aka Developers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Future of Computing is Boring*</dc:title>
  <cp:lastModifiedBy>Microsoft Office User</cp:lastModifiedBy>
  <cp:revision>128</cp:revision>
  <cp:lastPrinted>2019-06-26T08:22:53Z</cp:lastPrinted>
  <dcterms:modified xsi:type="dcterms:W3CDTF">2019-06-26T08:25:45Z</dcterms:modified>
</cp:coreProperties>
</file>